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0"/>
  </p:notesMasterIdLst>
  <p:sldIdLst>
    <p:sldId id="443" r:id="rId2"/>
    <p:sldId id="435" r:id="rId3"/>
    <p:sldId id="487" r:id="rId4"/>
    <p:sldId id="458" r:id="rId5"/>
    <p:sldId id="450" r:id="rId6"/>
    <p:sldId id="522" r:id="rId7"/>
    <p:sldId id="449" r:id="rId8"/>
    <p:sldId id="512" r:id="rId9"/>
    <p:sldId id="451" r:id="rId10"/>
    <p:sldId id="359" r:id="rId11"/>
    <p:sldId id="514" r:id="rId12"/>
    <p:sldId id="491" r:id="rId13"/>
    <p:sldId id="452" r:id="rId14"/>
    <p:sldId id="495" r:id="rId15"/>
    <p:sldId id="468" r:id="rId16"/>
    <p:sldId id="494" r:id="rId17"/>
    <p:sldId id="503" r:id="rId18"/>
    <p:sldId id="377" r:id="rId19"/>
    <p:sldId id="378" r:id="rId20"/>
    <p:sldId id="437" r:id="rId21"/>
    <p:sldId id="469" r:id="rId22"/>
    <p:sldId id="513" r:id="rId23"/>
    <p:sldId id="363" r:id="rId24"/>
    <p:sldId id="518" r:id="rId25"/>
    <p:sldId id="504" r:id="rId26"/>
    <p:sldId id="492" r:id="rId27"/>
    <p:sldId id="364" r:id="rId28"/>
    <p:sldId id="365" r:id="rId29"/>
    <p:sldId id="515" r:id="rId30"/>
    <p:sldId id="439" r:id="rId31"/>
    <p:sldId id="438" r:id="rId32"/>
    <p:sldId id="366" r:id="rId33"/>
    <p:sldId id="261" r:id="rId34"/>
    <p:sldId id="372" r:id="rId35"/>
    <p:sldId id="483" r:id="rId36"/>
    <p:sldId id="493" r:id="rId37"/>
    <p:sldId id="520" r:id="rId38"/>
    <p:sldId id="507" r:id="rId39"/>
    <p:sldId id="496" r:id="rId40"/>
    <p:sldId id="497" r:id="rId41"/>
    <p:sldId id="499" r:id="rId42"/>
    <p:sldId id="521" r:id="rId43"/>
    <p:sldId id="516" r:id="rId44"/>
    <p:sldId id="360" r:id="rId45"/>
    <p:sldId id="361" r:id="rId46"/>
    <p:sldId id="453" r:id="rId47"/>
    <p:sldId id="505" r:id="rId48"/>
    <p:sldId id="462" r:id="rId49"/>
    <p:sldId id="370" r:id="rId50"/>
    <p:sldId id="374" r:id="rId51"/>
    <p:sldId id="375" r:id="rId52"/>
    <p:sldId id="466" r:id="rId53"/>
    <p:sldId id="506" r:id="rId54"/>
    <p:sldId id="447" r:id="rId55"/>
    <p:sldId id="444" r:id="rId56"/>
    <p:sldId id="445" r:id="rId57"/>
    <p:sldId id="446" r:id="rId58"/>
    <p:sldId id="448" r:id="rId59"/>
    <p:sldId id="508" r:id="rId60"/>
    <p:sldId id="459" r:id="rId61"/>
    <p:sldId id="461" r:id="rId62"/>
    <p:sldId id="460" r:id="rId63"/>
    <p:sldId id="473" r:id="rId64"/>
    <p:sldId id="475" r:id="rId65"/>
    <p:sldId id="477" r:id="rId66"/>
    <p:sldId id="509" r:id="rId67"/>
    <p:sldId id="442" r:id="rId68"/>
    <p:sldId id="456" r:id="rId69"/>
    <p:sldId id="454" r:id="rId70"/>
    <p:sldId id="457" r:id="rId71"/>
    <p:sldId id="510" r:id="rId72"/>
    <p:sldId id="478" r:id="rId73"/>
    <p:sldId id="373" r:id="rId74"/>
    <p:sldId id="479" r:id="rId75"/>
    <p:sldId id="259" r:id="rId76"/>
    <p:sldId id="519" r:id="rId77"/>
    <p:sldId id="517" r:id="rId78"/>
    <p:sldId id="482" r:id="rId79"/>
    <p:sldId id="500" r:id="rId80"/>
    <p:sldId id="485" r:id="rId81"/>
    <p:sldId id="484" r:id="rId82"/>
    <p:sldId id="501" r:id="rId83"/>
    <p:sldId id="502" r:id="rId84"/>
    <p:sldId id="511" r:id="rId85"/>
    <p:sldId id="465" r:id="rId86"/>
    <p:sldId id="490" r:id="rId87"/>
    <p:sldId id="489" r:id="rId88"/>
    <p:sldId id="488" r:id="rId8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7" autoAdjust="0"/>
    <p:restoredTop sz="94660"/>
  </p:normalViewPr>
  <p:slideViewPr>
    <p:cSldViewPr snapToGrid="0">
      <p:cViewPr>
        <p:scale>
          <a:sx n="74" d="100"/>
          <a:sy n="74" d="100"/>
        </p:scale>
        <p:origin x="70" y="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notesMaster" Target="notesMasters/notesMaster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viewProps" Target="view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5DA875-C9E4-4CF2-8AC4-4C9BA5B76225}" type="datetimeFigureOut">
              <a:rPr lang="en-US" smtClean="0"/>
              <a:t>3/12/2025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FB2585-B6DB-477E-8EED-3D2DB5722D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4972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30135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58447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473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FB2585-B6DB-477E-8EED-3D2DB5722D7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077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93D804-CF97-B0C4-15CB-145265E658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CEB8ED6-78A5-3578-33CC-E7A310EDBA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0CAFA15-6B06-DDC7-847E-ABBD8BA6E7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A08976-999D-C8FD-7943-5DED5A3F44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FB2585-B6DB-477E-8EED-3D2DB5722D7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6523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215C3B-AA32-EE0A-3AB5-F4BED26C99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7B0CF61-500A-3DAC-7C49-25A06DEE0F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06AB87E-410B-7D3D-BA17-30A2BEC77A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B3454D-280C-2E74-0938-026E992099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02E98A-29D4-4603-A2F5-F07FA0B71D29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7160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02E98A-29D4-4603-A2F5-F07FA0B71D29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0765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02E98A-29D4-4603-A2F5-F07FA0B71D29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7965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02E98A-29D4-4603-A2F5-F07FA0B71D29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2990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FB2585-B6DB-477E-8EED-3D2DB5722D74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3438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FB2585-B6DB-477E-8EED-3D2DB5722D74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1297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87668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224237-DD1D-8EE2-E61C-E3803704B9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EAD4290-5BD7-2E08-066E-13AAD112DA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90575DB-C0ED-16DC-29E2-95B51BA16A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077DBA-9456-EB68-CB34-B03F717947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02E98A-29D4-4603-A2F5-F07FA0B71D29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50656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FB2585-B6DB-477E-8EED-3D2DB5722D74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12968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FB2585-B6DB-477E-8EED-3D2DB5722D74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14013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FB2585-B6DB-477E-8EED-3D2DB5722D74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08731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FB2585-B6DB-477E-8EED-3D2DB5722D74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6017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FB2585-B6DB-477E-8EED-3D2DB5722D74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75272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FB2585-B6DB-477E-8EED-3D2DB5722D74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64082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FB2585-B6DB-477E-8EED-3D2DB5722D74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78802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FB2585-B6DB-477E-8EED-3D2DB5722D74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49252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20297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371139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FB2585-B6DB-477E-8EED-3D2DB5722D74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67377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FB2585-B6DB-477E-8EED-3D2DB5722D74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67655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FB2585-B6DB-477E-8EED-3D2DB5722D74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598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FB2585-B6DB-477E-8EED-3D2DB5722D74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7208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20545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67144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FF5CB9-D330-B468-5B83-E5606149CE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52AF9C-315B-A7F4-113C-3B911F01DB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A77A0B5-974F-D3DE-9384-4A5920C378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07A908-9626-13BF-7D10-902EE5C11FA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64886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01227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5244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27042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68642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87DCA-4CE6-48C9-A578-C87C967529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BF8F19-C955-4E3E-981C-4312C2EE04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A1F775-94EB-497C-B286-DA9A53EBB4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A3DF6-D5CA-4DA1-BD69-4E952F2955F7}" type="datetimeFigureOut">
              <a:rPr lang="en-US" smtClean="0"/>
              <a:t>3/12/2025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992712-E7D7-4F33-A374-ECD25DF07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5B8940-CBEA-49DE-B605-E5DEDD3F5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1B940-8CBA-4B86-A1EA-6E8A49987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7322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D7DBB-0121-43E2-8D1C-A9790DE80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7DB1B3-E63D-41CD-BB54-2FCBAB3BC3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A6C8A4-EAA8-4C0D-B059-36CE39AD2C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A3DF6-D5CA-4DA1-BD69-4E952F2955F7}" type="datetimeFigureOut">
              <a:rPr lang="en-US" smtClean="0"/>
              <a:t>3/12/2025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7857F-01ED-47BF-9526-E8F13FB81D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C2BAB6-BB19-45D7-877A-34F6BA860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1B940-8CBA-4B86-A1EA-6E8A49987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1040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05E743E-EBA9-47D5-95F1-1BE4336DE76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FD8242-2871-49D7-9148-266A19186E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45C459-EEF1-425A-9411-1CBD6FFF42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A3DF6-D5CA-4DA1-BD69-4E952F2955F7}" type="datetimeFigureOut">
              <a:rPr lang="en-US" smtClean="0"/>
              <a:t>3/12/2025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BCDBFC-13F7-491C-BD1D-485C07DE23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55A35A-09B2-44E5-BE68-0F4694F02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1B940-8CBA-4B86-A1EA-6E8A49987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6700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79413" y="1388226"/>
            <a:ext cx="11525250" cy="5290388"/>
          </a:xfrm>
          <a:prstGeom prst="rect">
            <a:avLst/>
          </a:prstGeom>
        </p:spPr>
        <p:txBody>
          <a:bodyPr/>
          <a:lstStyle>
            <a:lvl1pPr>
              <a:spcBef>
                <a:spcPts val="1400"/>
              </a:spcBef>
              <a:defRPr b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069177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3F4DE-A89F-424C-BE0D-8D9A8C912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DE8E1D-47B8-44FB-A126-07E3AFFF69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7FF915-9582-4989-BF6E-AB35FA64BA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A3DF6-D5CA-4DA1-BD69-4E952F2955F7}" type="datetimeFigureOut">
              <a:rPr lang="en-US" smtClean="0"/>
              <a:t>3/12/2025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390C56-A2EA-4439-9CA3-DEF03FCB5F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8D26C6-9EC4-46B8-89AE-6DF86A848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1B940-8CBA-4B86-A1EA-6E8A49987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4599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17A968-BDD7-470A-A82C-DC98B14670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DCCCFD-81DC-42A7-B33E-9FDC439AC9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AE9ECE-B884-430C-84E9-615DB5A5C0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A3DF6-D5CA-4DA1-BD69-4E952F2955F7}" type="datetimeFigureOut">
              <a:rPr lang="en-US" smtClean="0"/>
              <a:t>3/12/2025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2C0A9A-EB57-470F-9427-3505045EB3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84933-7746-4DE7-8C63-7FAD2636A2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1B940-8CBA-4B86-A1EA-6E8A49987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9108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89D7B-DD81-4079-B8EA-D2F73B06A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3297E6-4C09-4A9A-9BEC-16CCD41B99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9000B6-D4DC-4CC9-A100-8E71D6590C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B65153-7194-4370-A6FA-6B78EE3719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A3DF6-D5CA-4DA1-BD69-4E952F2955F7}" type="datetimeFigureOut">
              <a:rPr lang="en-US" smtClean="0"/>
              <a:t>3/12/2025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C103A6-1307-48B4-8C45-82C6E64862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C4EC67-9EB0-4E9A-A3D7-C151EBCBD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1B940-8CBA-4B86-A1EA-6E8A49987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8556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078DA-5033-43A3-B1A3-C85628132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0124A4-27A6-4C99-A381-B387B26DB5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80E372-1BEB-4E5E-BC4F-2C11A4C1DA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8E23D9-53CC-440A-A060-8EBCA1A8433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69AF57-2AAB-4B06-BF5F-06DC228607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DB52C2E-F698-4BDC-A0B1-D8B075B586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A3DF6-D5CA-4DA1-BD69-4E952F2955F7}" type="datetimeFigureOut">
              <a:rPr lang="en-US" smtClean="0"/>
              <a:t>3/12/2025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221F43-7DF2-47DA-BA53-F28DEF9407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461DA30-6B72-4943-8D4E-9E47219C2A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1B940-8CBA-4B86-A1EA-6E8A49987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3889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BD1BD-6B6F-4589-8A21-D12CCC9ED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C0FF7C-395B-4D4C-A2BB-9487422E2E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A3DF6-D5CA-4DA1-BD69-4E952F2955F7}" type="datetimeFigureOut">
              <a:rPr lang="en-US" smtClean="0"/>
              <a:t>3/12/2025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4B8478-0161-485D-82C7-78F093A67F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7F65D3-522F-48CF-B27F-8FBA06261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1B940-8CBA-4B86-A1EA-6E8A49987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2263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444315-DD88-4291-A33C-980F7D9B88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A3DF6-D5CA-4DA1-BD69-4E952F2955F7}" type="datetimeFigureOut">
              <a:rPr lang="en-US" smtClean="0"/>
              <a:t>3/12/2025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A03290B-BB68-468C-910B-DB215C4581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67671E-6703-4667-BF15-4C1D74810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1B940-8CBA-4B86-A1EA-6E8A49987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1471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05CA29-80D8-48E1-8AF1-C6FCE57E1D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4D6717-2214-4BB7-97E4-26E0B2C3A1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97170E-99DE-416D-B788-E25C803544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2087BE-DC6A-44A9-BEC9-16F56F3E04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A3DF6-D5CA-4DA1-BD69-4E952F2955F7}" type="datetimeFigureOut">
              <a:rPr lang="en-US" smtClean="0"/>
              <a:t>3/12/2025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15E335-1292-4290-894A-E7D20509B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2432CA-FF2C-46DA-8D34-BDB2CA70DA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1B940-8CBA-4B86-A1EA-6E8A49987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4171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10DF82-0460-4EBA-9457-6463487731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93BE4-8591-4B99-9839-870A289DFE7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46A6FE-66C4-414E-A8CD-1FD5E3FBD8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3539CF-1AAA-4A3D-A2B2-F73BAFCB2E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A3DF6-D5CA-4DA1-BD69-4E952F2955F7}" type="datetimeFigureOut">
              <a:rPr lang="en-US" smtClean="0"/>
              <a:t>3/12/2025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9155AA-E7CF-483B-BAB2-FFE2BCA73A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B0604F-7314-49DB-AA4F-037814545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1B940-8CBA-4B86-A1EA-6E8A49987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2586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011D7C9-66B5-4179-9195-1676D9DB11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205F5D-8DCD-4DF9-82CD-4C9944B02C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5A91F5-AF09-4922-B48B-A40048ADF0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FA3DF6-D5CA-4DA1-BD69-4E952F2955F7}" type="datetimeFigureOut">
              <a:rPr lang="en-US" smtClean="0"/>
              <a:t>3/12/2025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3B8371-0F33-413D-85B9-C6EA75FD49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CCA168-EDAD-429D-B464-1A7FF3CF15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61B940-8CBA-4B86-A1EA-6E8A49987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6134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2309.16921" TargetMode="Externa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904.07850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arxiv.org/abs/1904.08189" TargetMode="External"/><Relationship Id="rId3" Type="http://schemas.openxmlformats.org/officeDocument/2006/relationships/hyperlink" Target="https://arxiv.org/pdf/1312.2249.pdf" TargetMode="External"/><Relationship Id="rId7" Type="http://schemas.openxmlformats.org/officeDocument/2006/relationships/hyperlink" Target="https://arxiv.org/abs/1804.02767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arxiv.org/abs/1506.02640" TargetMode="External"/><Relationship Id="rId5" Type="http://schemas.openxmlformats.org/officeDocument/2006/relationships/hyperlink" Target="https://arxiv.org/abs/1512.02325" TargetMode="External"/><Relationship Id="rId10" Type="http://schemas.openxmlformats.org/officeDocument/2006/relationships/hyperlink" Target="https://arxiv.org/abs/2004.10934" TargetMode="External"/><Relationship Id="rId4" Type="http://schemas.openxmlformats.org/officeDocument/2006/relationships/hyperlink" Target="https://arxiv.org/pdf/1703.06870.pdf" TargetMode="External"/><Relationship Id="rId9" Type="http://schemas.openxmlformats.org/officeDocument/2006/relationships/hyperlink" Target="https://arxiv.org/abs/1808.01244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504.08083.pdf" TargetMode="External"/><Relationship Id="rId2" Type="http://schemas.openxmlformats.org/officeDocument/2006/relationships/hyperlink" Target="https://arxiv.org/pdf/1312.2249.pdf" TargetMode="Externa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703.06870.pdf" TargetMode="External"/><Relationship Id="rId2" Type="http://schemas.openxmlformats.org/officeDocument/2006/relationships/hyperlink" Target="https://arxiv.org/pdf/1506.01497.pdf" TargetMode="Externa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506.02640" TargetMode="External"/><Relationship Id="rId2" Type="http://schemas.openxmlformats.org/officeDocument/2006/relationships/hyperlink" Target="https://arxiv.org/abs/1512.02325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arxiv.org/abs/1612.08242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708.02002.pdf" TargetMode="External"/><Relationship Id="rId2" Type="http://schemas.openxmlformats.org/officeDocument/2006/relationships/hyperlink" Target="https://arxiv.org/abs/1804.02767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arxiv.org/abs/2410.17725" TargetMode="External"/><Relationship Id="rId5" Type="http://schemas.openxmlformats.org/officeDocument/2006/relationships/hyperlink" Target="https://paperswithcode.com/paper/yolov9-learning-what-you-want-to-learn-using" TargetMode="External"/><Relationship Id="rId4" Type="http://schemas.openxmlformats.org/officeDocument/2006/relationships/hyperlink" Target="https://arxiv.org/abs/2004.10934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112.09747.pdf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arxiv.org/abs/2502.12524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arxiv.org/pdf/2304.00501.pdf" TargetMode="Externa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paperswithcode.com/datasets?task=object-detection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scale.com/blog/best-10-public-datasets-object-detection" TargetMode="External"/><Relationship Id="rId4" Type="http://schemas.openxmlformats.org/officeDocument/2006/relationships/hyperlink" Target="https://public.roboflow.com/object-detection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cloud.google.com/vision/automl/object-detection/docs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huggingface.co/models?pipeline_tag=object-detection" TargetMode="External"/><Relationship Id="rId4" Type="http://schemas.openxmlformats.org/officeDocument/2006/relationships/hyperlink" Target="https://docs.microsoft.com/en-us/azure/cognitive-services/custom-vision-service/get-started-build-detector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506.02640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506.02640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emanticscholar.org/paper/Anchor-Free-Network-for-Multi-Scale-Face-Detection-Wang-Luo/ef3f5a972e91d5f2f3097b0dc1fba7f2890980d0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904.07850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502.12524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201.07706#:~:text=Autonomous%20vehicles%20rely%20on%20the,barriers%20in%20the%20vehicle's%20vicinity.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512.02325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arxiv.org/abs/2304.00501" TargetMode="Externa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pdf/1708.02002.pdf" TargetMode="Externa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eremyjordan.me/semantic-segmentation/" TargetMode="External"/><Relationship Id="rId2" Type="http://schemas.openxmlformats.org/officeDocument/2006/relationships/hyperlink" Target="https://arxiv.org/abs/2006.14822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1708.02002v2" TargetMode="Externa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1612.03144" TargetMode="External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502.12524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arxiv.org/abs/2004.10934" TargetMode="External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304.00501.pdf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s://arxiv.org/abs/2004.10934" TargetMode="External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004.10934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207.02696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207.02696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arxiv.org/pdf/2304.00501.pdf" TargetMode="External"/><Relationship Id="rId4" Type="http://schemas.openxmlformats.org/officeDocument/2006/relationships/image" Target="../media/image31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arxiv.org/pdf/2112.09747.pdf" TargetMode="External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s://arxiv.org/pdf/2112.09747.pdf" TargetMode="External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s://arxiv.org/pdf/2112.09747.pdf" TargetMode="External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EAD34-FE4D-4A41-82A2-2236156312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8955" y="273713"/>
            <a:ext cx="9601200" cy="2387600"/>
          </a:xfrm>
        </p:spPr>
        <p:txBody>
          <a:bodyPr>
            <a:normAutofit/>
          </a:bodyPr>
          <a:lstStyle/>
          <a:p>
            <a:r>
              <a:rPr lang="en-US" dirty="0">
                <a:latin typeface="+mn-lt"/>
              </a:rPr>
              <a:t>CSCI E-25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Computer Vision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5A855A-A2B4-41D5-81C1-CAA6D45AA9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77555" y="3946867"/>
            <a:ext cx="9144000" cy="494102"/>
          </a:xfrm>
        </p:spPr>
        <p:txBody>
          <a:bodyPr/>
          <a:lstStyle/>
          <a:p>
            <a:r>
              <a:rPr lang="en-US" dirty="0"/>
              <a:t>Steve Elston</a:t>
            </a:r>
          </a:p>
          <a:p>
            <a:endParaRPr lang="en-US" dirty="0"/>
          </a:p>
        </p:txBody>
      </p:sp>
      <p:pic>
        <p:nvPicPr>
          <p:cNvPr id="1026" name="Picture 2" descr="Image result for harvard extension school logo">
            <a:extLst>
              <a:ext uri="{FF2B5EF4-FFF2-40B4-BE49-F238E27FC236}">
                <a16:creationId xmlns:a16="http://schemas.microsoft.com/office/drawing/2014/main" id="{0512F5AD-ED64-4E88-80AB-F8D75DDF2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9093" y="4750441"/>
            <a:ext cx="333375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169F207C-EF37-41D2-8510-622FD323B072}"/>
              </a:ext>
            </a:extLst>
          </p:cNvPr>
          <p:cNvSpPr txBox="1">
            <a:spLocks/>
          </p:cNvSpPr>
          <p:nvPr/>
        </p:nvSpPr>
        <p:spPr>
          <a:xfrm>
            <a:off x="1382693" y="6306671"/>
            <a:ext cx="9144000" cy="4941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Copyright 2020, 2021,2022, 2023, 2024, 2025, Stephen F Elston. All rights reserved.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C37018-A4F9-4B1C-806D-0E7F64A950E8}"/>
              </a:ext>
            </a:extLst>
          </p:cNvPr>
          <p:cNvSpPr txBox="1"/>
          <p:nvPr/>
        </p:nvSpPr>
        <p:spPr>
          <a:xfrm>
            <a:off x="788724" y="2851645"/>
            <a:ext cx="110363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Object Detection</a:t>
            </a:r>
          </a:p>
        </p:txBody>
      </p:sp>
    </p:spTree>
    <p:extLst>
      <p:ext uri="{BB962C8B-B14F-4D97-AF65-F5344CB8AC3E}">
        <p14:creationId xmlns:p14="http://schemas.microsoft.com/office/powerpoint/2010/main" val="22610687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Elements of Object Detection Algorithms 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6D1B3D7-7B9F-4B2C-A41B-3FF8039EFBF4}"/>
              </a:ext>
            </a:extLst>
          </p:cNvPr>
          <p:cNvSpPr txBox="1"/>
          <p:nvPr/>
        </p:nvSpPr>
        <p:spPr>
          <a:xfrm>
            <a:off x="369599" y="1093065"/>
            <a:ext cx="11088814" cy="5139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Object detection algorithms have some common elements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Backbone</a:t>
            </a:r>
            <a:endParaRPr lang="en-US" sz="28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Backbone creates a feature map which is used to detect and classify objects  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Convolutional, transformer, or hybrid network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State of the art backbones trained for multiple tasks, e.g. </a:t>
            </a:r>
            <a:r>
              <a:rPr lang="en-US" sz="2400" dirty="0">
                <a:hlinkClick r:id="rId2"/>
              </a:rPr>
              <a:t>YOLOR, Chang, et. al., 2023</a:t>
            </a:r>
            <a:r>
              <a:rPr lang="en-US" sz="2400" dirty="0"/>
              <a:t>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Neck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Neck creates multi-scale representation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Can optimize feature map for task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Head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Identify the presence of objects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Find minimal bounding box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Classify object in box</a:t>
            </a:r>
          </a:p>
        </p:txBody>
      </p:sp>
    </p:spTree>
    <p:extLst>
      <p:ext uri="{BB962C8B-B14F-4D97-AF65-F5344CB8AC3E}">
        <p14:creationId xmlns:p14="http://schemas.microsoft.com/office/powerpoint/2010/main" val="916842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708E8A-121A-AE71-1178-2FC128B0F7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017FDE9A-DA84-CD90-F204-4995A98F8A9E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Elements of Object Detection Algorithms 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EDD5B74-D78B-5C9D-0875-6106979856F2}"/>
              </a:ext>
            </a:extLst>
          </p:cNvPr>
          <p:cNvSpPr txBox="1"/>
          <p:nvPr/>
        </p:nvSpPr>
        <p:spPr>
          <a:xfrm>
            <a:off x="369599" y="1093065"/>
            <a:ext cx="11088814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Object detection algorithms have some common elements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Candidate bounding boxes</a:t>
            </a:r>
            <a:r>
              <a:rPr lang="en-US" sz="2800" dirty="0"/>
              <a:t>: Candidate bounding boxes are generated for each region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Bounding box non-maximal suppression</a:t>
            </a:r>
            <a:r>
              <a:rPr lang="en-US" sz="2800" dirty="0"/>
              <a:t>: Probability of an object being in each bounding box (</a:t>
            </a:r>
            <a:r>
              <a:rPr lang="en-US" sz="2800" b="1" dirty="0" err="1"/>
              <a:t>objectness</a:t>
            </a:r>
            <a:r>
              <a:rPr lang="en-US" sz="2800" dirty="0"/>
              <a:t>) is computed, and low probability boxes are suppressed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Minimal bounding boxes</a:t>
            </a:r>
            <a:r>
              <a:rPr lang="en-US" sz="2800" dirty="0"/>
              <a:t>: The size of the bounding boxes is adjusted to best fit the objects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Identification</a:t>
            </a:r>
            <a:r>
              <a:rPr lang="en-US" sz="2800" dirty="0"/>
              <a:t>: Classify the object in each bounding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116477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Object Detection Pipeline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97219" y="1199149"/>
            <a:ext cx="110541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Common components of object detection pipelines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BA85B25-7D26-F04E-C35F-AA4BCA292B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56" y="3022417"/>
            <a:ext cx="1585332" cy="118899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0264D86-2B49-ECE1-9829-4440B8B13F75}"/>
              </a:ext>
            </a:extLst>
          </p:cNvPr>
          <p:cNvSpPr/>
          <p:nvPr/>
        </p:nvSpPr>
        <p:spPr>
          <a:xfrm>
            <a:off x="7850978" y="1941893"/>
            <a:ext cx="1867464" cy="3910533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FB67D8-5804-B065-81C0-F15FD4F7D00E}"/>
              </a:ext>
            </a:extLst>
          </p:cNvPr>
          <p:cNvSpPr txBox="1"/>
          <p:nvPr/>
        </p:nvSpPr>
        <p:spPr>
          <a:xfrm>
            <a:off x="95657" y="4413081"/>
            <a:ext cx="15853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Input </a:t>
            </a:r>
            <a:r>
              <a:rPr lang="en-US" sz="2400" b="1" dirty="0"/>
              <a:t>Image</a:t>
            </a:r>
            <a:endParaRPr lang="en-US" sz="2400" b="1" baseline="-25000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6E592B6-9DA9-3958-F550-F95D4753E457}"/>
              </a:ext>
            </a:extLst>
          </p:cNvPr>
          <p:cNvCxnSpPr>
            <a:cxnSpLocks/>
          </p:cNvCxnSpPr>
          <p:nvPr/>
        </p:nvCxnSpPr>
        <p:spPr>
          <a:xfrm>
            <a:off x="2541454" y="3270995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03C0B4C-92ED-D12C-9ECB-FA3CAE29FCD1}"/>
              </a:ext>
            </a:extLst>
          </p:cNvPr>
          <p:cNvCxnSpPr>
            <a:cxnSpLocks/>
          </p:cNvCxnSpPr>
          <p:nvPr/>
        </p:nvCxnSpPr>
        <p:spPr>
          <a:xfrm>
            <a:off x="2541454" y="3432920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70E2584-4961-69C2-D6E7-55E0A5BEE7EA}"/>
              </a:ext>
            </a:extLst>
          </p:cNvPr>
          <p:cNvCxnSpPr>
            <a:cxnSpLocks/>
          </p:cNvCxnSpPr>
          <p:nvPr/>
        </p:nvCxnSpPr>
        <p:spPr>
          <a:xfrm>
            <a:off x="2065204" y="2485180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F4AB38F-1D4D-B62A-52EA-875D9748B424}"/>
              </a:ext>
            </a:extLst>
          </p:cNvPr>
          <p:cNvCxnSpPr>
            <a:cxnSpLocks/>
          </p:cNvCxnSpPr>
          <p:nvPr/>
        </p:nvCxnSpPr>
        <p:spPr>
          <a:xfrm>
            <a:off x="4231944" y="2500706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B37D3E7-E013-0719-3BDD-8487CE0BB46C}"/>
              </a:ext>
            </a:extLst>
          </p:cNvPr>
          <p:cNvCxnSpPr>
            <a:cxnSpLocks/>
          </p:cNvCxnSpPr>
          <p:nvPr/>
        </p:nvCxnSpPr>
        <p:spPr>
          <a:xfrm>
            <a:off x="2022341" y="2832845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8FEC581-B06E-0E75-B431-09CF7359AE17}"/>
              </a:ext>
            </a:extLst>
          </p:cNvPr>
          <p:cNvCxnSpPr>
            <a:cxnSpLocks/>
          </p:cNvCxnSpPr>
          <p:nvPr/>
        </p:nvCxnSpPr>
        <p:spPr>
          <a:xfrm>
            <a:off x="2022340" y="2994770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2314D7B-FADC-43DF-4FE8-EC899859CF3D}"/>
              </a:ext>
            </a:extLst>
          </p:cNvPr>
          <p:cNvCxnSpPr>
            <a:cxnSpLocks/>
          </p:cNvCxnSpPr>
          <p:nvPr/>
        </p:nvCxnSpPr>
        <p:spPr>
          <a:xfrm>
            <a:off x="4723044" y="3280597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E85D46A-7F0F-05C3-95A5-CEF970BFEC00}"/>
              </a:ext>
            </a:extLst>
          </p:cNvPr>
          <p:cNvCxnSpPr>
            <a:cxnSpLocks/>
          </p:cNvCxnSpPr>
          <p:nvPr/>
        </p:nvCxnSpPr>
        <p:spPr>
          <a:xfrm>
            <a:off x="2541453" y="3270995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82794DD-4AD3-DEC3-E571-3532D5CBDD85}"/>
              </a:ext>
            </a:extLst>
          </p:cNvPr>
          <p:cNvCxnSpPr>
            <a:cxnSpLocks/>
          </p:cNvCxnSpPr>
          <p:nvPr/>
        </p:nvCxnSpPr>
        <p:spPr>
          <a:xfrm>
            <a:off x="2022338" y="2866873"/>
            <a:ext cx="1" cy="14763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657081C-BE10-6B8D-877D-48819ABBA0D0}"/>
              </a:ext>
            </a:extLst>
          </p:cNvPr>
          <p:cNvCxnSpPr>
            <a:cxnSpLocks/>
          </p:cNvCxnSpPr>
          <p:nvPr/>
        </p:nvCxnSpPr>
        <p:spPr>
          <a:xfrm>
            <a:off x="2541453" y="3094782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573C7AB-9BC9-42A6-54BB-D7AAB6C4B0A8}"/>
              </a:ext>
            </a:extLst>
          </p:cNvPr>
          <p:cNvCxnSpPr>
            <a:cxnSpLocks/>
          </p:cNvCxnSpPr>
          <p:nvPr/>
        </p:nvCxnSpPr>
        <p:spPr>
          <a:xfrm>
            <a:off x="2541453" y="3256707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B90DB6AE-4DC0-D287-A8EF-C77F388E2BCF}"/>
              </a:ext>
            </a:extLst>
          </p:cNvPr>
          <p:cNvCxnSpPr>
            <a:cxnSpLocks/>
          </p:cNvCxnSpPr>
          <p:nvPr/>
        </p:nvCxnSpPr>
        <p:spPr>
          <a:xfrm>
            <a:off x="2022340" y="2656632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E821D2C-F110-16C8-C520-9B58EA50095E}"/>
              </a:ext>
            </a:extLst>
          </p:cNvPr>
          <p:cNvCxnSpPr>
            <a:cxnSpLocks/>
          </p:cNvCxnSpPr>
          <p:nvPr/>
        </p:nvCxnSpPr>
        <p:spPr>
          <a:xfrm>
            <a:off x="2022339" y="2818557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FF15F99-76D2-5466-9E65-9D67562A7939}"/>
              </a:ext>
            </a:extLst>
          </p:cNvPr>
          <p:cNvCxnSpPr>
            <a:cxnSpLocks/>
          </p:cNvCxnSpPr>
          <p:nvPr/>
        </p:nvCxnSpPr>
        <p:spPr>
          <a:xfrm>
            <a:off x="4725079" y="3116212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A8E7CBC-1ED5-CAD0-9ACF-C0655384EF20}"/>
              </a:ext>
            </a:extLst>
          </p:cNvPr>
          <p:cNvCxnSpPr>
            <a:cxnSpLocks/>
          </p:cNvCxnSpPr>
          <p:nvPr/>
        </p:nvCxnSpPr>
        <p:spPr>
          <a:xfrm>
            <a:off x="2541452" y="3094782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570196E-CE8C-D208-C0D0-B4D81FEB003C}"/>
              </a:ext>
            </a:extLst>
          </p:cNvPr>
          <p:cNvCxnSpPr>
            <a:cxnSpLocks/>
          </p:cNvCxnSpPr>
          <p:nvPr/>
        </p:nvCxnSpPr>
        <p:spPr>
          <a:xfrm>
            <a:off x="2022337" y="2690660"/>
            <a:ext cx="1" cy="14763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EC139190-552A-2863-4EC2-9DCB40C117FE}"/>
              </a:ext>
            </a:extLst>
          </p:cNvPr>
          <p:cNvCxnSpPr>
            <a:cxnSpLocks/>
          </p:cNvCxnSpPr>
          <p:nvPr/>
        </p:nvCxnSpPr>
        <p:spPr>
          <a:xfrm>
            <a:off x="2541452" y="2918569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83AEC1E9-78E3-1C58-9122-1E4F468F27B4}"/>
              </a:ext>
            </a:extLst>
          </p:cNvPr>
          <p:cNvCxnSpPr>
            <a:cxnSpLocks/>
          </p:cNvCxnSpPr>
          <p:nvPr/>
        </p:nvCxnSpPr>
        <p:spPr>
          <a:xfrm>
            <a:off x="2541452" y="3080494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A608CD7-0160-A5F5-FD02-123F7EA231E3}"/>
              </a:ext>
            </a:extLst>
          </p:cNvPr>
          <p:cNvCxnSpPr>
            <a:cxnSpLocks/>
          </p:cNvCxnSpPr>
          <p:nvPr/>
        </p:nvCxnSpPr>
        <p:spPr>
          <a:xfrm>
            <a:off x="2022339" y="2480419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975B4CE7-C775-CEF6-8026-65BB625B940D}"/>
              </a:ext>
            </a:extLst>
          </p:cNvPr>
          <p:cNvCxnSpPr>
            <a:cxnSpLocks/>
          </p:cNvCxnSpPr>
          <p:nvPr/>
        </p:nvCxnSpPr>
        <p:spPr>
          <a:xfrm>
            <a:off x="2022338" y="2642344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DC04BDFA-53E4-1143-A27B-EBC941CBB8F5}"/>
              </a:ext>
            </a:extLst>
          </p:cNvPr>
          <p:cNvCxnSpPr>
            <a:cxnSpLocks/>
          </p:cNvCxnSpPr>
          <p:nvPr/>
        </p:nvCxnSpPr>
        <p:spPr>
          <a:xfrm>
            <a:off x="4723044" y="2940002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CE3A6852-AAB2-63CD-998C-2519D48DAD5A}"/>
              </a:ext>
            </a:extLst>
          </p:cNvPr>
          <p:cNvCxnSpPr>
            <a:cxnSpLocks/>
          </p:cNvCxnSpPr>
          <p:nvPr/>
        </p:nvCxnSpPr>
        <p:spPr>
          <a:xfrm>
            <a:off x="2541451" y="2918569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BCEFF4AD-938E-1769-1CC6-D06CB4A5FABE}"/>
              </a:ext>
            </a:extLst>
          </p:cNvPr>
          <p:cNvCxnSpPr>
            <a:cxnSpLocks/>
          </p:cNvCxnSpPr>
          <p:nvPr/>
        </p:nvCxnSpPr>
        <p:spPr>
          <a:xfrm>
            <a:off x="2022336" y="2514447"/>
            <a:ext cx="1" cy="14763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0DBAA443-B1B4-D029-3803-999DE95939BF}"/>
              </a:ext>
            </a:extLst>
          </p:cNvPr>
          <p:cNvCxnSpPr>
            <a:cxnSpLocks/>
          </p:cNvCxnSpPr>
          <p:nvPr/>
        </p:nvCxnSpPr>
        <p:spPr>
          <a:xfrm>
            <a:off x="2541451" y="3775819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91110283-FE63-9154-38B8-539A6A8CBFE6}"/>
              </a:ext>
            </a:extLst>
          </p:cNvPr>
          <p:cNvCxnSpPr>
            <a:cxnSpLocks/>
          </p:cNvCxnSpPr>
          <p:nvPr/>
        </p:nvCxnSpPr>
        <p:spPr>
          <a:xfrm>
            <a:off x="2541451" y="3937744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6B0CB033-510B-0806-9934-517D72882096}"/>
              </a:ext>
            </a:extLst>
          </p:cNvPr>
          <p:cNvCxnSpPr>
            <a:cxnSpLocks/>
          </p:cNvCxnSpPr>
          <p:nvPr/>
        </p:nvCxnSpPr>
        <p:spPr>
          <a:xfrm>
            <a:off x="2022338" y="3337669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7B48E7E3-1807-307E-A3AE-862A4F8EDBFD}"/>
              </a:ext>
            </a:extLst>
          </p:cNvPr>
          <p:cNvCxnSpPr>
            <a:cxnSpLocks/>
          </p:cNvCxnSpPr>
          <p:nvPr/>
        </p:nvCxnSpPr>
        <p:spPr>
          <a:xfrm>
            <a:off x="2022337" y="3499594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D28DFC4F-A415-DC4F-57AF-0104804AE8FC}"/>
              </a:ext>
            </a:extLst>
          </p:cNvPr>
          <p:cNvCxnSpPr>
            <a:cxnSpLocks/>
          </p:cNvCxnSpPr>
          <p:nvPr/>
        </p:nvCxnSpPr>
        <p:spPr>
          <a:xfrm>
            <a:off x="4729621" y="3781335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EC198D25-C2F9-140D-EE34-D85CACC52C6E}"/>
              </a:ext>
            </a:extLst>
          </p:cNvPr>
          <p:cNvCxnSpPr>
            <a:cxnSpLocks/>
          </p:cNvCxnSpPr>
          <p:nvPr/>
        </p:nvCxnSpPr>
        <p:spPr>
          <a:xfrm>
            <a:off x="2541450" y="3775819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4138F9D5-63EC-3C76-7DD0-BCBD749A6B55}"/>
              </a:ext>
            </a:extLst>
          </p:cNvPr>
          <p:cNvCxnSpPr>
            <a:cxnSpLocks/>
          </p:cNvCxnSpPr>
          <p:nvPr/>
        </p:nvCxnSpPr>
        <p:spPr>
          <a:xfrm>
            <a:off x="2022335" y="3371697"/>
            <a:ext cx="1" cy="14763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6BFCC71B-7D32-6A1D-69CB-4561F137ED7C}"/>
              </a:ext>
            </a:extLst>
          </p:cNvPr>
          <p:cNvCxnSpPr>
            <a:cxnSpLocks/>
          </p:cNvCxnSpPr>
          <p:nvPr/>
        </p:nvCxnSpPr>
        <p:spPr>
          <a:xfrm>
            <a:off x="2541450" y="3599606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882163F0-1E31-9DFF-0D5D-08479E83E0AA}"/>
              </a:ext>
            </a:extLst>
          </p:cNvPr>
          <p:cNvCxnSpPr>
            <a:cxnSpLocks/>
          </p:cNvCxnSpPr>
          <p:nvPr/>
        </p:nvCxnSpPr>
        <p:spPr>
          <a:xfrm>
            <a:off x="2541450" y="3761531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22F82F59-AD0E-47F1-9D4D-F3DA70BE92B4}"/>
              </a:ext>
            </a:extLst>
          </p:cNvPr>
          <p:cNvCxnSpPr>
            <a:cxnSpLocks/>
          </p:cNvCxnSpPr>
          <p:nvPr/>
        </p:nvCxnSpPr>
        <p:spPr>
          <a:xfrm>
            <a:off x="2022337" y="3161456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4E3A8481-09A7-C7B2-83E7-DDC3B8027BEA}"/>
              </a:ext>
            </a:extLst>
          </p:cNvPr>
          <p:cNvCxnSpPr>
            <a:cxnSpLocks/>
          </p:cNvCxnSpPr>
          <p:nvPr/>
        </p:nvCxnSpPr>
        <p:spPr>
          <a:xfrm>
            <a:off x="2022336" y="3323381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FC920560-E126-BB0D-867D-F0E61E53B145}"/>
              </a:ext>
            </a:extLst>
          </p:cNvPr>
          <p:cNvCxnSpPr>
            <a:cxnSpLocks/>
          </p:cNvCxnSpPr>
          <p:nvPr/>
        </p:nvCxnSpPr>
        <p:spPr>
          <a:xfrm>
            <a:off x="4726981" y="3606751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3977B16E-5AB9-5CC1-F35E-D69D8E4112CE}"/>
              </a:ext>
            </a:extLst>
          </p:cNvPr>
          <p:cNvCxnSpPr>
            <a:cxnSpLocks/>
          </p:cNvCxnSpPr>
          <p:nvPr/>
        </p:nvCxnSpPr>
        <p:spPr>
          <a:xfrm>
            <a:off x="2541449" y="3599606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6C795F9A-CC10-7A5C-5310-1AEFD5EB5292}"/>
              </a:ext>
            </a:extLst>
          </p:cNvPr>
          <p:cNvCxnSpPr>
            <a:cxnSpLocks/>
          </p:cNvCxnSpPr>
          <p:nvPr/>
        </p:nvCxnSpPr>
        <p:spPr>
          <a:xfrm>
            <a:off x="2022334" y="3195484"/>
            <a:ext cx="1" cy="14763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A5EB0908-2D81-FFE5-C91A-C52BCD502816}"/>
              </a:ext>
            </a:extLst>
          </p:cNvPr>
          <p:cNvCxnSpPr>
            <a:cxnSpLocks/>
          </p:cNvCxnSpPr>
          <p:nvPr/>
        </p:nvCxnSpPr>
        <p:spPr>
          <a:xfrm>
            <a:off x="2541449" y="3423393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3AD75443-CAB0-72A8-867C-134A93CF8F62}"/>
              </a:ext>
            </a:extLst>
          </p:cNvPr>
          <p:cNvCxnSpPr>
            <a:cxnSpLocks/>
          </p:cNvCxnSpPr>
          <p:nvPr/>
        </p:nvCxnSpPr>
        <p:spPr>
          <a:xfrm>
            <a:off x="2541449" y="3585318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D9D12B4D-DAC4-7DE4-6990-A561EE37BC46}"/>
              </a:ext>
            </a:extLst>
          </p:cNvPr>
          <p:cNvCxnSpPr>
            <a:cxnSpLocks/>
          </p:cNvCxnSpPr>
          <p:nvPr/>
        </p:nvCxnSpPr>
        <p:spPr>
          <a:xfrm>
            <a:off x="2022336" y="2985243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DF3EC31E-16F2-8ABC-815B-EDF6C2D2AC87}"/>
              </a:ext>
            </a:extLst>
          </p:cNvPr>
          <p:cNvCxnSpPr>
            <a:cxnSpLocks/>
          </p:cNvCxnSpPr>
          <p:nvPr/>
        </p:nvCxnSpPr>
        <p:spPr>
          <a:xfrm>
            <a:off x="2022335" y="3147168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E71F2707-91DD-9EA9-9E75-454C5442E9A4}"/>
              </a:ext>
            </a:extLst>
          </p:cNvPr>
          <p:cNvCxnSpPr>
            <a:cxnSpLocks/>
          </p:cNvCxnSpPr>
          <p:nvPr/>
        </p:nvCxnSpPr>
        <p:spPr>
          <a:xfrm>
            <a:off x="4723044" y="3455111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18D0AFC5-82CD-2F9D-1192-B147775F0E53}"/>
              </a:ext>
            </a:extLst>
          </p:cNvPr>
          <p:cNvCxnSpPr>
            <a:cxnSpLocks/>
          </p:cNvCxnSpPr>
          <p:nvPr/>
        </p:nvCxnSpPr>
        <p:spPr>
          <a:xfrm>
            <a:off x="2541448" y="3423393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A8ADF445-9917-4ADE-73B8-42A23C270F6A}"/>
              </a:ext>
            </a:extLst>
          </p:cNvPr>
          <p:cNvCxnSpPr>
            <a:cxnSpLocks/>
          </p:cNvCxnSpPr>
          <p:nvPr/>
        </p:nvCxnSpPr>
        <p:spPr>
          <a:xfrm>
            <a:off x="2022333" y="3019271"/>
            <a:ext cx="1" cy="14763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F89DEC52-65CE-9711-34ED-E01B95329529}"/>
              </a:ext>
            </a:extLst>
          </p:cNvPr>
          <p:cNvCxnSpPr>
            <a:cxnSpLocks/>
          </p:cNvCxnSpPr>
          <p:nvPr/>
        </p:nvCxnSpPr>
        <p:spPr>
          <a:xfrm>
            <a:off x="2541448" y="4280643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41A89D99-8FF1-BA11-0243-9379A0BB3C0F}"/>
              </a:ext>
            </a:extLst>
          </p:cNvPr>
          <p:cNvCxnSpPr>
            <a:cxnSpLocks/>
          </p:cNvCxnSpPr>
          <p:nvPr/>
        </p:nvCxnSpPr>
        <p:spPr>
          <a:xfrm>
            <a:off x="2541448" y="4442568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D687C0CF-ED12-F1F5-7A03-398D1A7456F1}"/>
              </a:ext>
            </a:extLst>
          </p:cNvPr>
          <p:cNvCxnSpPr>
            <a:cxnSpLocks/>
          </p:cNvCxnSpPr>
          <p:nvPr/>
        </p:nvCxnSpPr>
        <p:spPr>
          <a:xfrm>
            <a:off x="2022335" y="3842493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D54494F-2DC8-CF68-1CA6-02D46131EAD7}"/>
              </a:ext>
            </a:extLst>
          </p:cNvPr>
          <p:cNvCxnSpPr>
            <a:cxnSpLocks/>
          </p:cNvCxnSpPr>
          <p:nvPr/>
        </p:nvCxnSpPr>
        <p:spPr>
          <a:xfrm>
            <a:off x="2022334" y="4004418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533B9B3C-9C40-0A2B-97FF-58D91DE2FE5F}"/>
              </a:ext>
            </a:extLst>
          </p:cNvPr>
          <p:cNvCxnSpPr>
            <a:cxnSpLocks/>
          </p:cNvCxnSpPr>
          <p:nvPr/>
        </p:nvCxnSpPr>
        <p:spPr>
          <a:xfrm>
            <a:off x="4729618" y="4286159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B550100D-0F2C-CC6B-1FA3-B542FB03A888}"/>
              </a:ext>
            </a:extLst>
          </p:cNvPr>
          <p:cNvCxnSpPr>
            <a:cxnSpLocks/>
          </p:cNvCxnSpPr>
          <p:nvPr/>
        </p:nvCxnSpPr>
        <p:spPr>
          <a:xfrm>
            <a:off x="2541447" y="4280643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BF705A6F-C836-AB9C-C7B8-446FE5DEAB7F}"/>
              </a:ext>
            </a:extLst>
          </p:cNvPr>
          <p:cNvCxnSpPr>
            <a:cxnSpLocks/>
          </p:cNvCxnSpPr>
          <p:nvPr/>
        </p:nvCxnSpPr>
        <p:spPr>
          <a:xfrm>
            <a:off x="2022332" y="3876521"/>
            <a:ext cx="1" cy="14763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00FCF857-4BE7-66E8-D1D8-1EC8DDC16D1D}"/>
              </a:ext>
            </a:extLst>
          </p:cNvPr>
          <p:cNvCxnSpPr>
            <a:cxnSpLocks/>
          </p:cNvCxnSpPr>
          <p:nvPr/>
        </p:nvCxnSpPr>
        <p:spPr>
          <a:xfrm>
            <a:off x="2541447" y="4104430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B24DE72E-DC58-B13A-D24F-6EDA034F522F}"/>
              </a:ext>
            </a:extLst>
          </p:cNvPr>
          <p:cNvCxnSpPr>
            <a:cxnSpLocks/>
          </p:cNvCxnSpPr>
          <p:nvPr/>
        </p:nvCxnSpPr>
        <p:spPr>
          <a:xfrm>
            <a:off x="2541447" y="4266355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D2F9CBB5-73F3-9C19-98AC-DA7182A8A2A9}"/>
              </a:ext>
            </a:extLst>
          </p:cNvPr>
          <p:cNvCxnSpPr>
            <a:cxnSpLocks/>
          </p:cNvCxnSpPr>
          <p:nvPr/>
        </p:nvCxnSpPr>
        <p:spPr>
          <a:xfrm>
            <a:off x="2022334" y="3666280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F7FC5F02-30C5-96EB-AF81-EA658EE2B77B}"/>
              </a:ext>
            </a:extLst>
          </p:cNvPr>
          <p:cNvCxnSpPr>
            <a:cxnSpLocks/>
          </p:cNvCxnSpPr>
          <p:nvPr/>
        </p:nvCxnSpPr>
        <p:spPr>
          <a:xfrm>
            <a:off x="2022333" y="3828205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0E4DE382-66EB-796F-E8A2-3E0613413449}"/>
              </a:ext>
            </a:extLst>
          </p:cNvPr>
          <p:cNvCxnSpPr>
            <a:cxnSpLocks/>
          </p:cNvCxnSpPr>
          <p:nvPr/>
        </p:nvCxnSpPr>
        <p:spPr>
          <a:xfrm>
            <a:off x="4729617" y="4109946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49D70598-7382-DF6B-D452-09A350FDAD47}"/>
              </a:ext>
            </a:extLst>
          </p:cNvPr>
          <p:cNvCxnSpPr>
            <a:cxnSpLocks/>
          </p:cNvCxnSpPr>
          <p:nvPr/>
        </p:nvCxnSpPr>
        <p:spPr>
          <a:xfrm>
            <a:off x="2541446" y="4104430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63113CA4-F786-9C02-B2CC-B96470320A6D}"/>
              </a:ext>
            </a:extLst>
          </p:cNvPr>
          <p:cNvCxnSpPr>
            <a:cxnSpLocks/>
          </p:cNvCxnSpPr>
          <p:nvPr/>
        </p:nvCxnSpPr>
        <p:spPr>
          <a:xfrm>
            <a:off x="2022331" y="3700308"/>
            <a:ext cx="1" cy="14763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3E659B37-5EE7-C2CC-8956-17FBEDE812CB}"/>
              </a:ext>
            </a:extLst>
          </p:cNvPr>
          <p:cNvCxnSpPr>
            <a:cxnSpLocks/>
          </p:cNvCxnSpPr>
          <p:nvPr/>
        </p:nvCxnSpPr>
        <p:spPr>
          <a:xfrm>
            <a:off x="2541446" y="3928217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4F94873B-BB73-B68D-6C8C-E1C4407EF928}"/>
              </a:ext>
            </a:extLst>
          </p:cNvPr>
          <p:cNvCxnSpPr>
            <a:cxnSpLocks/>
          </p:cNvCxnSpPr>
          <p:nvPr/>
        </p:nvCxnSpPr>
        <p:spPr>
          <a:xfrm>
            <a:off x="2701810" y="4078990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EC310831-F3F6-E0F1-FCBC-D60122307A5A}"/>
              </a:ext>
            </a:extLst>
          </p:cNvPr>
          <p:cNvCxnSpPr>
            <a:cxnSpLocks/>
          </p:cNvCxnSpPr>
          <p:nvPr/>
        </p:nvCxnSpPr>
        <p:spPr>
          <a:xfrm>
            <a:off x="2022333" y="3490067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F93C9AED-C65E-A8F4-809A-3DB40B82EBF8}"/>
              </a:ext>
            </a:extLst>
          </p:cNvPr>
          <p:cNvCxnSpPr>
            <a:cxnSpLocks/>
          </p:cNvCxnSpPr>
          <p:nvPr/>
        </p:nvCxnSpPr>
        <p:spPr>
          <a:xfrm>
            <a:off x="2022332" y="3651992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AF95DCC7-FE10-24DB-71CC-DD4A3813999A}"/>
              </a:ext>
            </a:extLst>
          </p:cNvPr>
          <p:cNvCxnSpPr>
            <a:cxnSpLocks/>
          </p:cNvCxnSpPr>
          <p:nvPr/>
        </p:nvCxnSpPr>
        <p:spPr>
          <a:xfrm>
            <a:off x="4729616" y="3933733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A2FEC54B-ACD2-A085-E095-328B72BAEA90}"/>
              </a:ext>
            </a:extLst>
          </p:cNvPr>
          <p:cNvCxnSpPr>
            <a:cxnSpLocks/>
          </p:cNvCxnSpPr>
          <p:nvPr/>
        </p:nvCxnSpPr>
        <p:spPr>
          <a:xfrm>
            <a:off x="2541445" y="3928217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5934D540-7D18-6835-DD3C-A4A910A8F4F8}"/>
              </a:ext>
            </a:extLst>
          </p:cNvPr>
          <p:cNvCxnSpPr>
            <a:cxnSpLocks/>
          </p:cNvCxnSpPr>
          <p:nvPr/>
        </p:nvCxnSpPr>
        <p:spPr>
          <a:xfrm>
            <a:off x="2022330" y="3524095"/>
            <a:ext cx="1" cy="14763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7B68FFA6-F7DB-C80C-404D-FDBCFC9F9C19}"/>
              </a:ext>
            </a:extLst>
          </p:cNvPr>
          <p:cNvCxnSpPr>
            <a:cxnSpLocks/>
          </p:cNvCxnSpPr>
          <p:nvPr/>
        </p:nvCxnSpPr>
        <p:spPr>
          <a:xfrm>
            <a:off x="2541445" y="4785467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CEA3314D-07C6-AAA0-0B56-4F40B47E8885}"/>
              </a:ext>
            </a:extLst>
          </p:cNvPr>
          <p:cNvCxnSpPr>
            <a:cxnSpLocks/>
          </p:cNvCxnSpPr>
          <p:nvPr/>
        </p:nvCxnSpPr>
        <p:spPr>
          <a:xfrm>
            <a:off x="2541445" y="4947392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98592236-3E5E-EEA7-2BED-F26E59FCA700}"/>
              </a:ext>
            </a:extLst>
          </p:cNvPr>
          <p:cNvCxnSpPr>
            <a:cxnSpLocks/>
          </p:cNvCxnSpPr>
          <p:nvPr/>
        </p:nvCxnSpPr>
        <p:spPr>
          <a:xfrm>
            <a:off x="2022332" y="4347317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84C35BC2-4992-34D6-7902-750102344ABE}"/>
              </a:ext>
            </a:extLst>
          </p:cNvPr>
          <p:cNvCxnSpPr>
            <a:cxnSpLocks/>
          </p:cNvCxnSpPr>
          <p:nvPr/>
        </p:nvCxnSpPr>
        <p:spPr>
          <a:xfrm>
            <a:off x="2022331" y="4509242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E83724ED-8A4E-B871-85F6-801367E4DA40}"/>
              </a:ext>
            </a:extLst>
          </p:cNvPr>
          <p:cNvCxnSpPr>
            <a:cxnSpLocks/>
          </p:cNvCxnSpPr>
          <p:nvPr/>
        </p:nvCxnSpPr>
        <p:spPr>
          <a:xfrm>
            <a:off x="4726598" y="4702876"/>
            <a:ext cx="3017" cy="26432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1F7F4BE3-5BF7-F46B-F4D7-7469A7E968D4}"/>
              </a:ext>
            </a:extLst>
          </p:cNvPr>
          <p:cNvCxnSpPr>
            <a:cxnSpLocks/>
          </p:cNvCxnSpPr>
          <p:nvPr/>
        </p:nvCxnSpPr>
        <p:spPr>
          <a:xfrm>
            <a:off x="2541444" y="4785467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7796A406-D8F7-BC44-6E2D-5ECF75778A04}"/>
              </a:ext>
            </a:extLst>
          </p:cNvPr>
          <p:cNvCxnSpPr>
            <a:cxnSpLocks/>
          </p:cNvCxnSpPr>
          <p:nvPr/>
        </p:nvCxnSpPr>
        <p:spPr>
          <a:xfrm>
            <a:off x="2022329" y="4381345"/>
            <a:ext cx="1" cy="14763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F8401CBD-EDB3-AFAF-32DC-F92939AC2522}"/>
              </a:ext>
            </a:extLst>
          </p:cNvPr>
          <p:cNvCxnSpPr>
            <a:cxnSpLocks/>
          </p:cNvCxnSpPr>
          <p:nvPr/>
        </p:nvCxnSpPr>
        <p:spPr>
          <a:xfrm>
            <a:off x="2541444" y="4609254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A661D4A2-E2CB-B325-AE05-0C6539F4C031}"/>
              </a:ext>
            </a:extLst>
          </p:cNvPr>
          <p:cNvCxnSpPr>
            <a:cxnSpLocks/>
          </p:cNvCxnSpPr>
          <p:nvPr/>
        </p:nvCxnSpPr>
        <p:spPr>
          <a:xfrm>
            <a:off x="2541444" y="4771179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128124FB-2AEB-3B29-7ECA-9D180828B401}"/>
              </a:ext>
            </a:extLst>
          </p:cNvPr>
          <p:cNvCxnSpPr>
            <a:cxnSpLocks/>
          </p:cNvCxnSpPr>
          <p:nvPr/>
        </p:nvCxnSpPr>
        <p:spPr>
          <a:xfrm>
            <a:off x="2022331" y="4171104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410ACD50-E201-AAF0-C314-907849435BD0}"/>
              </a:ext>
            </a:extLst>
          </p:cNvPr>
          <p:cNvCxnSpPr>
            <a:cxnSpLocks/>
          </p:cNvCxnSpPr>
          <p:nvPr/>
        </p:nvCxnSpPr>
        <p:spPr>
          <a:xfrm>
            <a:off x="2022330" y="4333029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C5B6D3D7-411F-56AB-9FA4-0D04014692EA}"/>
              </a:ext>
            </a:extLst>
          </p:cNvPr>
          <p:cNvCxnSpPr>
            <a:cxnSpLocks/>
          </p:cNvCxnSpPr>
          <p:nvPr/>
        </p:nvCxnSpPr>
        <p:spPr>
          <a:xfrm>
            <a:off x="4729614" y="4614770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63CDDBAB-23D9-9834-8980-911B5209467A}"/>
              </a:ext>
            </a:extLst>
          </p:cNvPr>
          <p:cNvCxnSpPr>
            <a:cxnSpLocks/>
          </p:cNvCxnSpPr>
          <p:nvPr/>
        </p:nvCxnSpPr>
        <p:spPr>
          <a:xfrm>
            <a:off x="2541443" y="4609254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8C0CC483-CA75-2354-6C0E-4DFB369A8732}"/>
              </a:ext>
            </a:extLst>
          </p:cNvPr>
          <p:cNvCxnSpPr>
            <a:cxnSpLocks/>
          </p:cNvCxnSpPr>
          <p:nvPr/>
        </p:nvCxnSpPr>
        <p:spPr>
          <a:xfrm>
            <a:off x="2022328" y="4205132"/>
            <a:ext cx="1" cy="14763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B9B95495-2769-AE76-42EF-BDBE2DE15735}"/>
              </a:ext>
            </a:extLst>
          </p:cNvPr>
          <p:cNvCxnSpPr>
            <a:cxnSpLocks/>
          </p:cNvCxnSpPr>
          <p:nvPr/>
        </p:nvCxnSpPr>
        <p:spPr>
          <a:xfrm>
            <a:off x="2541443" y="4433041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0FFFC3F9-0422-9564-1B56-2C3EE9DCC52F}"/>
              </a:ext>
            </a:extLst>
          </p:cNvPr>
          <p:cNvCxnSpPr>
            <a:cxnSpLocks/>
          </p:cNvCxnSpPr>
          <p:nvPr/>
        </p:nvCxnSpPr>
        <p:spPr>
          <a:xfrm>
            <a:off x="2541443" y="4594966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FF6E5C92-3FA1-9C35-C1C2-3DD3E11A6C25}"/>
              </a:ext>
            </a:extLst>
          </p:cNvPr>
          <p:cNvCxnSpPr>
            <a:cxnSpLocks/>
          </p:cNvCxnSpPr>
          <p:nvPr/>
        </p:nvCxnSpPr>
        <p:spPr>
          <a:xfrm>
            <a:off x="2022330" y="3994891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693B3B96-6688-EB9E-022E-1851D70AB423}"/>
              </a:ext>
            </a:extLst>
          </p:cNvPr>
          <p:cNvCxnSpPr>
            <a:cxnSpLocks/>
          </p:cNvCxnSpPr>
          <p:nvPr/>
        </p:nvCxnSpPr>
        <p:spPr>
          <a:xfrm>
            <a:off x="2022329" y="4156816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8DFB6299-5327-0EEF-3950-AB2EF99B6E03}"/>
              </a:ext>
            </a:extLst>
          </p:cNvPr>
          <p:cNvCxnSpPr>
            <a:cxnSpLocks/>
          </p:cNvCxnSpPr>
          <p:nvPr/>
        </p:nvCxnSpPr>
        <p:spPr>
          <a:xfrm>
            <a:off x="4729613" y="4438557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D45C3F5C-FCA6-C913-EC2D-3AC5968C675D}"/>
              </a:ext>
            </a:extLst>
          </p:cNvPr>
          <p:cNvCxnSpPr>
            <a:cxnSpLocks/>
          </p:cNvCxnSpPr>
          <p:nvPr/>
        </p:nvCxnSpPr>
        <p:spPr>
          <a:xfrm>
            <a:off x="2541442" y="4433041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078EA341-1C5E-4330-D510-6F4FAC6F4574}"/>
              </a:ext>
            </a:extLst>
          </p:cNvPr>
          <p:cNvCxnSpPr>
            <a:cxnSpLocks/>
          </p:cNvCxnSpPr>
          <p:nvPr/>
        </p:nvCxnSpPr>
        <p:spPr>
          <a:xfrm>
            <a:off x="2022327" y="4028919"/>
            <a:ext cx="1" cy="14763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4B8DDC0C-CAE4-E469-E941-29E2C63C398E}"/>
              </a:ext>
            </a:extLst>
          </p:cNvPr>
          <p:cNvCxnSpPr>
            <a:cxnSpLocks/>
          </p:cNvCxnSpPr>
          <p:nvPr/>
        </p:nvCxnSpPr>
        <p:spPr>
          <a:xfrm>
            <a:off x="2016715" y="2487560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2922362E-B68E-CBD3-4E0F-8D62D679E314}"/>
              </a:ext>
            </a:extLst>
          </p:cNvPr>
          <p:cNvCxnSpPr>
            <a:cxnSpLocks/>
          </p:cNvCxnSpPr>
          <p:nvPr/>
        </p:nvCxnSpPr>
        <p:spPr>
          <a:xfrm>
            <a:off x="4239334" y="2503037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F5D097DE-7D97-6E46-DDD4-E9ABD7856F24}"/>
              </a:ext>
            </a:extLst>
          </p:cNvPr>
          <p:cNvCxnSpPr>
            <a:cxnSpLocks/>
          </p:cNvCxnSpPr>
          <p:nvPr/>
        </p:nvCxnSpPr>
        <p:spPr>
          <a:xfrm>
            <a:off x="2016717" y="2859726"/>
            <a:ext cx="1" cy="14763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832E7BFD-0B88-07B0-019A-592A6E89E50D}"/>
              </a:ext>
            </a:extLst>
          </p:cNvPr>
          <p:cNvCxnSpPr>
            <a:cxnSpLocks/>
          </p:cNvCxnSpPr>
          <p:nvPr/>
        </p:nvCxnSpPr>
        <p:spPr>
          <a:xfrm>
            <a:off x="2016716" y="2683513"/>
            <a:ext cx="1" cy="14763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94A188C5-128D-B222-E158-1EA0F80540D5}"/>
              </a:ext>
            </a:extLst>
          </p:cNvPr>
          <p:cNvCxnSpPr>
            <a:cxnSpLocks/>
          </p:cNvCxnSpPr>
          <p:nvPr/>
        </p:nvCxnSpPr>
        <p:spPr>
          <a:xfrm>
            <a:off x="2535831" y="2911422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6E1039AD-5E57-FC7D-94D8-33DA2BF1111B}"/>
              </a:ext>
            </a:extLst>
          </p:cNvPr>
          <p:cNvCxnSpPr>
            <a:cxnSpLocks/>
          </p:cNvCxnSpPr>
          <p:nvPr/>
        </p:nvCxnSpPr>
        <p:spPr>
          <a:xfrm>
            <a:off x="2016718" y="2473272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15A656B2-007C-9488-9A62-816508F25304}"/>
              </a:ext>
            </a:extLst>
          </p:cNvPr>
          <p:cNvCxnSpPr>
            <a:cxnSpLocks/>
          </p:cNvCxnSpPr>
          <p:nvPr/>
        </p:nvCxnSpPr>
        <p:spPr>
          <a:xfrm>
            <a:off x="2016715" y="2507300"/>
            <a:ext cx="1" cy="14763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292BAAB0-DE90-3334-3F27-DF2FD70BC5CB}"/>
              </a:ext>
            </a:extLst>
          </p:cNvPr>
          <p:cNvCxnSpPr>
            <a:cxnSpLocks/>
          </p:cNvCxnSpPr>
          <p:nvPr/>
        </p:nvCxnSpPr>
        <p:spPr>
          <a:xfrm>
            <a:off x="2442588" y="2832837"/>
            <a:ext cx="2198596" cy="21432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12CA9EB3-3BF4-302E-B74C-B4D468E399B6}"/>
              </a:ext>
            </a:extLst>
          </p:cNvPr>
          <p:cNvCxnSpPr>
            <a:cxnSpLocks/>
          </p:cNvCxnSpPr>
          <p:nvPr/>
        </p:nvCxnSpPr>
        <p:spPr>
          <a:xfrm>
            <a:off x="2345339" y="2744736"/>
            <a:ext cx="2198596" cy="21432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5DFEFD08-219D-0D35-5223-A7516965AAA9}"/>
              </a:ext>
            </a:extLst>
          </p:cNvPr>
          <p:cNvCxnSpPr>
            <a:cxnSpLocks/>
          </p:cNvCxnSpPr>
          <p:nvPr/>
        </p:nvCxnSpPr>
        <p:spPr>
          <a:xfrm>
            <a:off x="2237054" y="2649485"/>
            <a:ext cx="2198596" cy="21432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4113D272-5F0B-6EEC-8776-6C54EF0F2DAC}"/>
              </a:ext>
            </a:extLst>
          </p:cNvPr>
          <p:cNvCxnSpPr>
            <a:cxnSpLocks/>
          </p:cNvCxnSpPr>
          <p:nvPr/>
        </p:nvCxnSpPr>
        <p:spPr>
          <a:xfrm>
            <a:off x="2126258" y="2554234"/>
            <a:ext cx="2198596" cy="21432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899778E4-62EB-8018-B165-178AFD00E91F}"/>
              </a:ext>
            </a:extLst>
          </p:cNvPr>
          <p:cNvCxnSpPr>
            <a:cxnSpLocks/>
          </p:cNvCxnSpPr>
          <p:nvPr/>
        </p:nvCxnSpPr>
        <p:spPr>
          <a:xfrm>
            <a:off x="2947968" y="2489932"/>
            <a:ext cx="519113" cy="43815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709000AF-3865-B355-2D9A-5FD6FA7156CC}"/>
              </a:ext>
            </a:extLst>
          </p:cNvPr>
          <p:cNvCxnSpPr>
            <a:cxnSpLocks/>
          </p:cNvCxnSpPr>
          <p:nvPr/>
        </p:nvCxnSpPr>
        <p:spPr>
          <a:xfrm>
            <a:off x="2491850" y="2487556"/>
            <a:ext cx="519113" cy="43815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9301A833-F9F3-DC82-8257-18669E3D2A40}"/>
              </a:ext>
            </a:extLst>
          </p:cNvPr>
          <p:cNvCxnSpPr>
            <a:cxnSpLocks/>
          </p:cNvCxnSpPr>
          <p:nvPr/>
        </p:nvCxnSpPr>
        <p:spPr>
          <a:xfrm>
            <a:off x="3474906" y="2489941"/>
            <a:ext cx="519113" cy="43815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5F0AE0DD-5451-027F-71BC-4F1C969B9ACA}"/>
              </a:ext>
            </a:extLst>
          </p:cNvPr>
          <p:cNvCxnSpPr>
            <a:cxnSpLocks/>
          </p:cNvCxnSpPr>
          <p:nvPr/>
        </p:nvCxnSpPr>
        <p:spPr>
          <a:xfrm>
            <a:off x="3978368" y="2480416"/>
            <a:ext cx="519113" cy="43815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Arrow: Right 126">
            <a:extLst>
              <a:ext uri="{FF2B5EF4-FFF2-40B4-BE49-F238E27FC236}">
                <a16:creationId xmlns:a16="http://schemas.microsoft.com/office/drawing/2014/main" id="{C9975129-41E9-23B1-4889-30458D9EBA00}"/>
              </a:ext>
            </a:extLst>
          </p:cNvPr>
          <p:cNvSpPr/>
          <p:nvPr/>
        </p:nvSpPr>
        <p:spPr>
          <a:xfrm>
            <a:off x="1741660" y="3396560"/>
            <a:ext cx="218615" cy="4745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8226A19C-53B5-D0EB-9507-BA3DAFB3A4D8}"/>
              </a:ext>
            </a:extLst>
          </p:cNvPr>
          <p:cNvSpPr txBox="1"/>
          <p:nvPr/>
        </p:nvSpPr>
        <p:spPr>
          <a:xfrm>
            <a:off x="2016715" y="4958933"/>
            <a:ext cx="27417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Backbone</a:t>
            </a:r>
          </a:p>
          <a:p>
            <a:pPr algn="ctr"/>
            <a:r>
              <a:rPr lang="en-US" sz="2400" dirty="0"/>
              <a:t>creates multi-scale feature map</a:t>
            </a:r>
          </a:p>
        </p:txBody>
      </p:sp>
      <p:sp>
        <p:nvSpPr>
          <p:cNvPr id="129" name="Parallelogram 128">
            <a:extLst>
              <a:ext uri="{FF2B5EF4-FFF2-40B4-BE49-F238E27FC236}">
                <a16:creationId xmlns:a16="http://schemas.microsoft.com/office/drawing/2014/main" id="{93B2A77D-6615-3DEA-6EE5-3F05158DCD0D}"/>
              </a:ext>
            </a:extLst>
          </p:cNvPr>
          <p:cNvSpPr/>
          <p:nvPr/>
        </p:nvSpPr>
        <p:spPr>
          <a:xfrm>
            <a:off x="4803378" y="5110487"/>
            <a:ext cx="2758509" cy="795485"/>
          </a:xfrm>
          <a:prstGeom prst="parallelogram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Parallelogram 129">
            <a:extLst>
              <a:ext uri="{FF2B5EF4-FFF2-40B4-BE49-F238E27FC236}">
                <a16:creationId xmlns:a16="http://schemas.microsoft.com/office/drawing/2014/main" id="{BF6117AE-26D0-792F-D200-B1166CE46BFA}"/>
              </a:ext>
            </a:extLst>
          </p:cNvPr>
          <p:cNvSpPr/>
          <p:nvPr/>
        </p:nvSpPr>
        <p:spPr>
          <a:xfrm>
            <a:off x="5048935" y="4086313"/>
            <a:ext cx="2167545" cy="726031"/>
          </a:xfrm>
          <a:prstGeom prst="parallelogram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Parallelogram 130">
            <a:extLst>
              <a:ext uri="{FF2B5EF4-FFF2-40B4-BE49-F238E27FC236}">
                <a16:creationId xmlns:a16="http://schemas.microsoft.com/office/drawing/2014/main" id="{5CCCD10B-759F-B827-93DF-1F7EC0E54E1D}"/>
              </a:ext>
            </a:extLst>
          </p:cNvPr>
          <p:cNvSpPr/>
          <p:nvPr/>
        </p:nvSpPr>
        <p:spPr>
          <a:xfrm>
            <a:off x="5207909" y="3164727"/>
            <a:ext cx="1717430" cy="669734"/>
          </a:xfrm>
          <a:prstGeom prst="parallelogram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CE3EFAF9-1607-353F-EA8C-AB21BEAB1CF5}"/>
              </a:ext>
            </a:extLst>
          </p:cNvPr>
          <p:cNvCxnSpPr>
            <a:cxnSpLocks/>
          </p:cNvCxnSpPr>
          <p:nvPr/>
        </p:nvCxnSpPr>
        <p:spPr>
          <a:xfrm>
            <a:off x="6066624" y="3051427"/>
            <a:ext cx="0" cy="334867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71EB41D1-24D4-E899-B70E-9B06C9382F3B}"/>
              </a:ext>
            </a:extLst>
          </p:cNvPr>
          <p:cNvCxnSpPr>
            <a:cxnSpLocks/>
            <a:stCxn id="130" idx="3"/>
          </p:cNvCxnSpPr>
          <p:nvPr/>
        </p:nvCxnSpPr>
        <p:spPr>
          <a:xfrm>
            <a:off x="6041954" y="4812344"/>
            <a:ext cx="0" cy="695885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4C3F554F-31DC-1D53-15B8-8F0D81924E15}"/>
              </a:ext>
            </a:extLst>
          </p:cNvPr>
          <p:cNvCxnSpPr>
            <a:cxnSpLocks/>
            <a:stCxn id="131" idx="4"/>
          </p:cNvCxnSpPr>
          <p:nvPr/>
        </p:nvCxnSpPr>
        <p:spPr>
          <a:xfrm>
            <a:off x="6066624" y="3834461"/>
            <a:ext cx="0" cy="610906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10A66E87-B3DD-7CC3-2391-696117CA2FBB}"/>
              </a:ext>
            </a:extLst>
          </p:cNvPr>
          <p:cNvCxnSpPr>
            <a:cxnSpLocks/>
          </p:cNvCxnSpPr>
          <p:nvPr/>
        </p:nvCxnSpPr>
        <p:spPr>
          <a:xfrm flipV="1">
            <a:off x="4702581" y="3025597"/>
            <a:ext cx="1376094" cy="6157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69B44D42-936A-747F-CDBF-32D96D3C22E1}"/>
              </a:ext>
            </a:extLst>
          </p:cNvPr>
          <p:cNvCxnSpPr>
            <a:cxnSpLocks/>
          </p:cNvCxnSpPr>
          <p:nvPr/>
        </p:nvCxnSpPr>
        <p:spPr>
          <a:xfrm>
            <a:off x="4747798" y="3947081"/>
            <a:ext cx="1330877" cy="8021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1E6CE1C6-B75E-2743-4156-60939A11A7BA}"/>
              </a:ext>
            </a:extLst>
          </p:cNvPr>
          <p:cNvCxnSpPr>
            <a:cxnSpLocks/>
          </p:cNvCxnSpPr>
          <p:nvPr/>
        </p:nvCxnSpPr>
        <p:spPr>
          <a:xfrm>
            <a:off x="4747798" y="4950152"/>
            <a:ext cx="1294156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Rectangle 137">
            <a:extLst>
              <a:ext uri="{FF2B5EF4-FFF2-40B4-BE49-F238E27FC236}">
                <a16:creationId xmlns:a16="http://schemas.microsoft.com/office/drawing/2014/main" id="{4732E36F-C899-145C-6810-5A4BF67E4598}"/>
              </a:ext>
            </a:extLst>
          </p:cNvPr>
          <p:cNvSpPr/>
          <p:nvPr/>
        </p:nvSpPr>
        <p:spPr>
          <a:xfrm>
            <a:off x="5951506" y="3344640"/>
            <a:ext cx="254338" cy="2487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DE1F5DF8-EA68-2F33-46BA-B4F921FB90D7}"/>
              </a:ext>
            </a:extLst>
          </p:cNvPr>
          <p:cNvSpPr/>
          <p:nvPr/>
        </p:nvSpPr>
        <p:spPr>
          <a:xfrm>
            <a:off x="5844946" y="4404921"/>
            <a:ext cx="395137" cy="356508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6B6CA23F-F676-7473-5296-AD92AECF14FD}"/>
              </a:ext>
            </a:extLst>
          </p:cNvPr>
          <p:cNvSpPr/>
          <p:nvPr/>
        </p:nvSpPr>
        <p:spPr>
          <a:xfrm>
            <a:off x="5814564" y="5464763"/>
            <a:ext cx="472448" cy="461659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6" name="Picture 145">
            <a:extLst>
              <a:ext uri="{FF2B5EF4-FFF2-40B4-BE49-F238E27FC236}">
                <a16:creationId xmlns:a16="http://schemas.microsoft.com/office/drawing/2014/main" id="{E3FAF297-7060-F29B-D254-F8865A705D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3270" y="3147168"/>
            <a:ext cx="2018233" cy="1513675"/>
          </a:xfrm>
          <a:prstGeom prst="rect">
            <a:avLst/>
          </a:prstGeom>
        </p:spPr>
      </p:pic>
      <p:grpSp>
        <p:nvGrpSpPr>
          <p:cNvPr id="147" name="Group 146">
            <a:extLst>
              <a:ext uri="{FF2B5EF4-FFF2-40B4-BE49-F238E27FC236}">
                <a16:creationId xmlns:a16="http://schemas.microsoft.com/office/drawing/2014/main" id="{927BD958-543E-94B6-D459-0FD5367BE36A}"/>
              </a:ext>
            </a:extLst>
          </p:cNvPr>
          <p:cNvGrpSpPr/>
          <p:nvPr/>
        </p:nvGrpSpPr>
        <p:grpSpPr>
          <a:xfrm>
            <a:off x="10803485" y="3593158"/>
            <a:ext cx="410365" cy="328265"/>
            <a:chOff x="4271239" y="1649501"/>
            <a:chExt cx="3046443" cy="1429473"/>
          </a:xfrm>
        </p:grpSpPr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30E7F5E0-C6D7-9005-8429-190F3CABD2CF}"/>
                </a:ext>
              </a:extLst>
            </p:cNvPr>
            <p:cNvSpPr/>
            <p:nvPr/>
          </p:nvSpPr>
          <p:spPr>
            <a:xfrm>
              <a:off x="4271239" y="1649501"/>
              <a:ext cx="3046443" cy="1429473"/>
            </a:xfrm>
            <a:prstGeom prst="rect">
              <a:avLst/>
            </a:prstGeom>
            <a:noFill/>
            <a:ln w="412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2AC92B09-6635-960E-E17B-2FD3AD7525BE}"/>
                </a:ext>
              </a:extLst>
            </p:cNvPr>
            <p:cNvSpPr/>
            <p:nvPr/>
          </p:nvSpPr>
          <p:spPr>
            <a:xfrm>
              <a:off x="5652655" y="2293336"/>
              <a:ext cx="141806" cy="141804"/>
            </a:xfrm>
            <a:prstGeom prst="ellipse">
              <a:avLst/>
            </a:prstGeom>
            <a:ln w="412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BFCEB496-B039-38AE-B4FA-937ACD7E796A}"/>
              </a:ext>
            </a:extLst>
          </p:cNvPr>
          <p:cNvCxnSpPr>
            <a:cxnSpLocks/>
          </p:cNvCxnSpPr>
          <p:nvPr/>
        </p:nvCxnSpPr>
        <p:spPr>
          <a:xfrm>
            <a:off x="11408526" y="1256485"/>
            <a:ext cx="164461" cy="2302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291C9A80-55BE-5BC5-4D16-4A33FD1CF49B}"/>
              </a:ext>
            </a:extLst>
          </p:cNvPr>
          <p:cNvGrpSpPr/>
          <p:nvPr/>
        </p:nvGrpSpPr>
        <p:grpSpPr>
          <a:xfrm>
            <a:off x="11470899" y="4374281"/>
            <a:ext cx="265776" cy="266680"/>
            <a:chOff x="4271239" y="1649501"/>
            <a:chExt cx="3046443" cy="1429473"/>
          </a:xfrm>
        </p:grpSpPr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48737394-B8B3-7CC9-3190-0B56B557A199}"/>
                </a:ext>
              </a:extLst>
            </p:cNvPr>
            <p:cNvSpPr/>
            <p:nvPr/>
          </p:nvSpPr>
          <p:spPr>
            <a:xfrm>
              <a:off x="4271239" y="1649501"/>
              <a:ext cx="3046443" cy="1429473"/>
            </a:xfrm>
            <a:prstGeom prst="rect">
              <a:avLst/>
            </a:prstGeom>
            <a:noFill/>
            <a:ln w="412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0E8E3602-E570-2797-0A34-CC456427E8FF}"/>
                </a:ext>
              </a:extLst>
            </p:cNvPr>
            <p:cNvSpPr/>
            <p:nvPr/>
          </p:nvSpPr>
          <p:spPr>
            <a:xfrm>
              <a:off x="5652655" y="2293336"/>
              <a:ext cx="141806" cy="141804"/>
            </a:xfrm>
            <a:prstGeom prst="ellipse">
              <a:avLst/>
            </a:prstGeom>
            <a:ln w="412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5CB20C98-E90F-7FCF-C95E-716851D42C0D}"/>
              </a:ext>
            </a:extLst>
          </p:cNvPr>
          <p:cNvGrpSpPr/>
          <p:nvPr/>
        </p:nvGrpSpPr>
        <p:grpSpPr>
          <a:xfrm>
            <a:off x="10461439" y="3887742"/>
            <a:ext cx="528127" cy="401236"/>
            <a:chOff x="4271239" y="1649501"/>
            <a:chExt cx="3046443" cy="1429473"/>
          </a:xfrm>
        </p:grpSpPr>
        <p:sp>
          <p:nvSpPr>
            <p:cNvPr id="163" name="Rectangle 162">
              <a:extLst>
                <a:ext uri="{FF2B5EF4-FFF2-40B4-BE49-F238E27FC236}">
                  <a16:creationId xmlns:a16="http://schemas.microsoft.com/office/drawing/2014/main" id="{4877CBE4-1B2C-9334-9FBD-5299012429E3}"/>
                </a:ext>
              </a:extLst>
            </p:cNvPr>
            <p:cNvSpPr/>
            <p:nvPr/>
          </p:nvSpPr>
          <p:spPr>
            <a:xfrm>
              <a:off x="4271239" y="1649501"/>
              <a:ext cx="3046443" cy="1429473"/>
            </a:xfrm>
            <a:prstGeom prst="rect">
              <a:avLst/>
            </a:prstGeom>
            <a:noFill/>
            <a:ln w="412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C3CDF781-5CD6-2512-4E9C-952E914960A4}"/>
                </a:ext>
              </a:extLst>
            </p:cNvPr>
            <p:cNvSpPr/>
            <p:nvPr/>
          </p:nvSpPr>
          <p:spPr>
            <a:xfrm>
              <a:off x="5652655" y="2293336"/>
              <a:ext cx="141806" cy="141804"/>
            </a:xfrm>
            <a:prstGeom prst="ellipse">
              <a:avLst/>
            </a:prstGeom>
            <a:ln w="412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5" name="TextBox 164">
            <a:extLst>
              <a:ext uri="{FF2B5EF4-FFF2-40B4-BE49-F238E27FC236}">
                <a16:creationId xmlns:a16="http://schemas.microsoft.com/office/drawing/2014/main" id="{B6F5DF52-A307-779A-BFE7-A663BCA76BAE}"/>
              </a:ext>
            </a:extLst>
          </p:cNvPr>
          <p:cNvSpPr txBox="1"/>
          <p:nvPr/>
        </p:nvSpPr>
        <p:spPr>
          <a:xfrm>
            <a:off x="10093271" y="4638377"/>
            <a:ext cx="20427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Inferred </a:t>
            </a:r>
            <a:r>
              <a:rPr lang="en-US" sz="2400" b="1" dirty="0" err="1"/>
              <a:t>outpu</a:t>
            </a:r>
            <a:endParaRPr lang="en-US" sz="2400" b="1" dirty="0"/>
          </a:p>
          <a:p>
            <a:pPr algn="ctr"/>
            <a:r>
              <a:rPr lang="en-US" sz="2400" dirty="0"/>
              <a:t>Cat, mouse, book</a:t>
            </a:r>
          </a:p>
        </p:txBody>
      </p:sp>
      <p:sp>
        <p:nvSpPr>
          <p:cNvPr id="166" name="Arrow: Right 165">
            <a:extLst>
              <a:ext uri="{FF2B5EF4-FFF2-40B4-BE49-F238E27FC236}">
                <a16:creationId xmlns:a16="http://schemas.microsoft.com/office/drawing/2014/main" id="{3C4C6F96-229B-A3A0-7B97-730086E3DBB7}"/>
              </a:ext>
            </a:extLst>
          </p:cNvPr>
          <p:cNvSpPr/>
          <p:nvPr/>
        </p:nvSpPr>
        <p:spPr>
          <a:xfrm>
            <a:off x="9801928" y="3666910"/>
            <a:ext cx="218615" cy="4745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868EFF1F-D386-DD83-10B8-433930A1F2B0}"/>
              </a:ext>
            </a:extLst>
          </p:cNvPr>
          <p:cNvSpPr txBox="1"/>
          <p:nvPr/>
        </p:nvSpPr>
        <p:spPr>
          <a:xfrm>
            <a:off x="4994040" y="5883494"/>
            <a:ext cx="22224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Neck</a:t>
            </a:r>
            <a:r>
              <a:rPr lang="en-US" sz="2400" dirty="0"/>
              <a:t> integrates scales</a:t>
            </a:r>
          </a:p>
        </p:txBody>
      </p:sp>
      <p:sp>
        <p:nvSpPr>
          <p:cNvPr id="168" name="Rectangle 167">
            <a:extLst>
              <a:ext uri="{FF2B5EF4-FFF2-40B4-BE49-F238E27FC236}">
                <a16:creationId xmlns:a16="http://schemas.microsoft.com/office/drawing/2014/main" id="{63C85593-593F-C04A-ADC2-D6C3C013071E}"/>
              </a:ext>
            </a:extLst>
          </p:cNvPr>
          <p:cNvSpPr/>
          <p:nvPr/>
        </p:nvSpPr>
        <p:spPr>
          <a:xfrm>
            <a:off x="7902232" y="3296682"/>
            <a:ext cx="1764955" cy="12095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Bounding box regression</a:t>
            </a:r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94D62ED4-5E71-CF77-7B0B-3375E9FA437F}"/>
              </a:ext>
            </a:extLst>
          </p:cNvPr>
          <p:cNvSpPr/>
          <p:nvPr/>
        </p:nvSpPr>
        <p:spPr>
          <a:xfrm>
            <a:off x="7893467" y="4566392"/>
            <a:ext cx="1782485" cy="1157669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Object classification</a:t>
            </a: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04F7FC70-F0C1-11AE-025E-D47A390F81E6}"/>
              </a:ext>
            </a:extLst>
          </p:cNvPr>
          <p:cNvSpPr txBox="1"/>
          <p:nvPr/>
        </p:nvSpPr>
        <p:spPr>
          <a:xfrm>
            <a:off x="7850978" y="5975342"/>
            <a:ext cx="19059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Task-specific head</a:t>
            </a:r>
            <a:endParaRPr lang="en-US" sz="2400" dirty="0"/>
          </a:p>
        </p:txBody>
      </p: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6054E698-FB67-0218-3A81-E4C8EC5DC8F6}"/>
              </a:ext>
            </a:extLst>
          </p:cNvPr>
          <p:cNvCxnSpPr>
            <a:cxnSpLocks/>
          </p:cNvCxnSpPr>
          <p:nvPr/>
        </p:nvCxnSpPr>
        <p:spPr>
          <a:xfrm>
            <a:off x="6824914" y="3499594"/>
            <a:ext cx="1066298" cy="11905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>
            <a:extLst>
              <a:ext uri="{FF2B5EF4-FFF2-40B4-BE49-F238E27FC236}">
                <a16:creationId xmlns:a16="http://schemas.microsoft.com/office/drawing/2014/main" id="{4EFC5482-AB67-CF72-64EE-8C41F198FD37}"/>
              </a:ext>
            </a:extLst>
          </p:cNvPr>
          <p:cNvCxnSpPr>
            <a:cxnSpLocks/>
            <a:stCxn id="130" idx="2"/>
          </p:cNvCxnSpPr>
          <p:nvPr/>
        </p:nvCxnSpPr>
        <p:spPr>
          <a:xfrm flipV="1">
            <a:off x="7125726" y="4445367"/>
            <a:ext cx="761972" cy="3962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Arrow Connector 178">
            <a:extLst>
              <a:ext uri="{FF2B5EF4-FFF2-40B4-BE49-F238E27FC236}">
                <a16:creationId xmlns:a16="http://schemas.microsoft.com/office/drawing/2014/main" id="{85808AA2-365B-841C-3A49-736A9E1D714D}"/>
              </a:ext>
            </a:extLst>
          </p:cNvPr>
          <p:cNvCxnSpPr>
            <a:cxnSpLocks/>
            <a:stCxn id="129" idx="2"/>
          </p:cNvCxnSpPr>
          <p:nvPr/>
        </p:nvCxnSpPr>
        <p:spPr>
          <a:xfrm>
            <a:off x="7462451" y="5508230"/>
            <a:ext cx="395906" cy="0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149E4932-9777-807C-BD0E-283E16C89B0E}"/>
              </a:ext>
            </a:extLst>
          </p:cNvPr>
          <p:cNvSpPr/>
          <p:nvPr/>
        </p:nvSpPr>
        <p:spPr>
          <a:xfrm>
            <a:off x="7902232" y="2037575"/>
            <a:ext cx="1764955" cy="12095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Probability of object</a:t>
            </a:r>
          </a:p>
        </p:txBody>
      </p:sp>
    </p:spTree>
    <p:extLst>
      <p:ext uri="{BB962C8B-B14F-4D97-AF65-F5344CB8AC3E}">
        <p14:creationId xmlns:p14="http://schemas.microsoft.com/office/powerpoint/2010/main" val="3637356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7" fill="hold">
                      <p:stCondLst>
                        <p:cond delay="indefinite"/>
                      </p:stCondLst>
                      <p:childTnLst>
                        <p:par>
                          <p:cTn id="218" fill="hold">
                            <p:stCondLst>
                              <p:cond delay="0"/>
                            </p:stCondLst>
                            <p:childTnLst>
                              <p:par>
                                <p:cTn id="2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5" fill="hold">
                      <p:stCondLst>
                        <p:cond delay="indefinite"/>
                      </p:stCondLst>
                      <p:childTnLst>
                        <p:par>
                          <p:cTn id="246" fill="hold">
                            <p:stCondLst>
                              <p:cond delay="0"/>
                            </p:stCondLst>
                            <p:childTnLst>
                              <p:par>
                                <p:cTn id="2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3" fill="hold">
                      <p:stCondLst>
                        <p:cond delay="indefinite"/>
                      </p:stCondLst>
                      <p:childTnLst>
                        <p:par>
                          <p:cTn id="264" fill="hold">
                            <p:stCondLst>
                              <p:cond delay="0"/>
                            </p:stCondLst>
                            <p:childTnLst>
                              <p:par>
                                <p:cTn id="2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127" grpId="0" animBg="1"/>
      <p:bldP spid="128" grpId="0"/>
      <p:bldP spid="129" grpId="0" animBg="1"/>
      <p:bldP spid="130" grpId="0" animBg="1"/>
      <p:bldP spid="131" grpId="0" animBg="1"/>
      <p:bldP spid="138" grpId="0" animBg="1"/>
      <p:bldP spid="139" grpId="0" animBg="1"/>
      <p:bldP spid="140" grpId="0" animBg="1"/>
      <p:bldP spid="165" grpId="0"/>
      <p:bldP spid="166" grpId="0" animBg="1"/>
      <p:bldP spid="167" grpId="0"/>
      <p:bldP spid="168" grpId="0" animBg="1"/>
      <p:bldP spid="169" grpId="0" animBg="1"/>
      <p:bldP spid="173" grpId="0"/>
      <p:bldP spid="1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90025" y="1049383"/>
            <a:ext cx="11525250" cy="616857"/>
          </a:xfrm>
        </p:spPr>
        <p:txBody>
          <a:bodyPr>
            <a:normAutofit fontScale="92500"/>
          </a:bodyPr>
          <a:lstStyle/>
          <a:p>
            <a:pPr marL="0" indent="0">
              <a:spcBef>
                <a:spcPts val="400"/>
              </a:spcBef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Object detection is a hard problem - Occultation is common in real-world scenes  </a:t>
            </a:r>
          </a:p>
          <a:p>
            <a:pPr>
              <a:spcBef>
                <a:spcPts val="400"/>
              </a:spcBef>
            </a:pPr>
            <a:endParaRPr lang="en-GB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spcBef>
                <a:spcPts val="400"/>
              </a:spcBef>
            </a:pPr>
            <a:endParaRPr lang="en-GB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605" y="331471"/>
            <a:ext cx="11525250" cy="580268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Segoe"/>
              </a:rPr>
              <a:t>Overview of Object Detection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D4E423B-77DA-41B7-87C5-56C4E64EC3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4382" y="1803884"/>
            <a:ext cx="6489026" cy="4836160"/>
          </a:xfrm>
          <a:prstGeom prst="rect">
            <a:avLst/>
          </a:prstGeom>
        </p:spPr>
      </p:pic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CDDDE5FE-9146-4A54-B6CB-1DBBDE691B4E}"/>
              </a:ext>
            </a:extLst>
          </p:cNvPr>
          <p:cNvSpPr txBox="1">
            <a:spLocks/>
          </p:cNvSpPr>
          <p:nvPr/>
        </p:nvSpPr>
        <p:spPr>
          <a:xfrm>
            <a:off x="458605" y="2463800"/>
            <a:ext cx="4197215" cy="328676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How many people are in this scene? </a:t>
            </a:r>
          </a:p>
          <a:p>
            <a:pPr>
              <a:spcBef>
                <a:spcPts val="400"/>
              </a:spcBef>
            </a:pPr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</a:rPr>
              <a:t>Occlusion: 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are these heads or people? </a:t>
            </a:r>
          </a:p>
          <a:p>
            <a:pPr>
              <a:spcBef>
                <a:spcPts val="400"/>
              </a:spcBef>
            </a:pPr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</a:rPr>
              <a:t>Location ambiguity: 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which object is located with overlapping bounding boxes</a:t>
            </a:r>
          </a:p>
          <a:p>
            <a:pPr>
              <a:spcBef>
                <a:spcPts val="400"/>
              </a:spcBef>
            </a:pPr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</a:rPr>
              <a:t>Classification ambiguity: 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what is this object?</a:t>
            </a:r>
          </a:p>
          <a:p>
            <a:pPr>
              <a:spcBef>
                <a:spcPts val="400"/>
              </a:spcBef>
            </a:pP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spcBef>
                <a:spcPts val="400"/>
              </a:spcBef>
            </a:pP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spcBef>
                <a:spcPts val="400"/>
              </a:spcBef>
            </a:pP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FF78EBC-330D-47F9-986F-84ABAF6D8DDD}"/>
              </a:ext>
            </a:extLst>
          </p:cNvPr>
          <p:cNvCxnSpPr>
            <a:cxnSpLocks/>
          </p:cNvCxnSpPr>
          <p:nvPr/>
        </p:nvCxnSpPr>
        <p:spPr>
          <a:xfrm flipV="1">
            <a:off x="4525505" y="3205480"/>
            <a:ext cx="4318775" cy="142154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203A087-8486-427A-A969-67377181A767}"/>
              </a:ext>
            </a:extLst>
          </p:cNvPr>
          <p:cNvCxnSpPr>
            <a:cxnSpLocks/>
          </p:cNvCxnSpPr>
          <p:nvPr/>
        </p:nvCxnSpPr>
        <p:spPr>
          <a:xfrm flipV="1">
            <a:off x="4117383" y="4618495"/>
            <a:ext cx="3290807" cy="583769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F272AD0-8AD7-4917-3453-3C67EC78BB0D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4655820" y="3817749"/>
            <a:ext cx="2530227" cy="289431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2655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90025" y="1049383"/>
            <a:ext cx="5644010" cy="894973"/>
          </a:xfrm>
        </p:spPr>
        <p:txBody>
          <a:bodyPr>
            <a:normAutofit/>
          </a:bodyPr>
          <a:lstStyle/>
          <a:p>
            <a:pPr marL="0" indent="0">
              <a:spcBef>
                <a:spcPts val="400"/>
              </a:spcBef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Object detection is basis for other CV tasks</a:t>
            </a:r>
          </a:p>
          <a:p>
            <a:pPr>
              <a:spcBef>
                <a:spcPts val="400"/>
              </a:spcBef>
            </a:pPr>
            <a:endParaRPr lang="en-GB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spcBef>
                <a:spcPts val="400"/>
              </a:spcBef>
            </a:pPr>
            <a:endParaRPr lang="en-GB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605" y="331471"/>
            <a:ext cx="11525250" cy="580268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Segoe"/>
              </a:rPr>
              <a:t>Overview of Object Detection</a:t>
            </a:r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CDDDE5FE-9146-4A54-B6CB-1DBBDE691B4E}"/>
              </a:ext>
            </a:extLst>
          </p:cNvPr>
          <p:cNvSpPr txBox="1">
            <a:spLocks/>
          </p:cNvSpPr>
          <p:nvPr/>
        </p:nvSpPr>
        <p:spPr>
          <a:xfrm>
            <a:off x="458605" y="2081999"/>
            <a:ext cx="6791281" cy="44445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Place objects in scene   </a:t>
            </a:r>
          </a:p>
          <a:p>
            <a:pPr lvl="1"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Size</a:t>
            </a:r>
          </a:p>
          <a:p>
            <a:pPr lvl="1"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Orientation</a:t>
            </a:r>
          </a:p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3D </a:t>
            </a:r>
          </a:p>
          <a:p>
            <a:pPr lvl="1"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Size</a:t>
            </a:r>
          </a:p>
          <a:p>
            <a:pPr lvl="1"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Depth (distance)</a:t>
            </a:r>
          </a:p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Pose </a:t>
            </a:r>
          </a:p>
          <a:p>
            <a:pPr lvl="1"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Joint location</a:t>
            </a:r>
          </a:p>
          <a:p>
            <a:pPr lvl="1"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Joint relative position </a:t>
            </a:r>
          </a:p>
          <a:p>
            <a:pPr>
              <a:spcBef>
                <a:spcPts val="400"/>
              </a:spcBef>
            </a:pP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spcBef>
                <a:spcPts val="400"/>
              </a:spcBef>
              <a:buNone/>
            </a:pPr>
            <a:r>
              <a:rPr lang="en-GB" sz="2000" dirty="0"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From Objects as Point, Zhou et.al., 2019</a:t>
            </a:r>
            <a:endParaRPr lang="en-GB" sz="2000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spcBef>
                <a:spcPts val="400"/>
              </a:spcBef>
            </a:pP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175440-0A66-FB6C-8826-8C02267083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6942" y="365914"/>
            <a:ext cx="4431322" cy="6453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014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90025" y="1049383"/>
            <a:ext cx="11525250" cy="616857"/>
          </a:xfrm>
        </p:spPr>
        <p:txBody>
          <a:bodyPr>
            <a:normAutofit fontScale="92500"/>
          </a:bodyPr>
          <a:lstStyle/>
          <a:p>
            <a:pPr marL="0" indent="0">
              <a:spcBef>
                <a:spcPts val="400"/>
              </a:spcBef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Object detection is a hard problem – Trade-offs of speed, categories and accuracy   </a:t>
            </a:r>
          </a:p>
          <a:p>
            <a:pPr>
              <a:spcBef>
                <a:spcPts val="400"/>
              </a:spcBef>
            </a:pPr>
            <a:endParaRPr lang="en-GB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spcBef>
                <a:spcPts val="400"/>
              </a:spcBef>
            </a:pPr>
            <a:endParaRPr lang="en-GB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605" y="331471"/>
            <a:ext cx="11525250" cy="580268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Segoe"/>
              </a:rPr>
              <a:t>Overview of Object Detection</a:t>
            </a:r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CDDDE5FE-9146-4A54-B6CB-1DBBDE691B4E}"/>
              </a:ext>
            </a:extLst>
          </p:cNvPr>
          <p:cNvSpPr txBox="1">
            <a:spLocks/>
          </p:cNvSpPr>
          <p:nvPr/>
        </p:nvSpPr>
        <p:spPr>
          <a:xfrm>
            <a:off x="458605" y="1716066"/>
            <a:ext cx="4683331" cy="46471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400"/>
              </a:spcBef>
            </a:pPr>
            <a:r>
              <a:rPr lang="en-GB" sz="2400" dirty="0">
                <a:ea typeface="Segoe UI" panose="020B0502040204020203" pitchFamily="34" charset="0"/>
                <a:cs typeface="Segoe UI" panose="020B0502040204020203" pitchFamily="34" charset="0"/>
              </a:rPr>
              <a:t>Selection of object detection models has multi-dimensional trade-offs</a:t>
            </a:r>
          </a:p>
          <a:p>
            <a:pPr>
              <a:spcBef>
                <a:spcPts val="400"/>
              </a:spcBef>
            </a:pPr>
            <a:r>
              <a:rPr lang="en-GB" sz="2400" dirty="0">
                <a:ea typeface="Segoe UI" panose="020B0502040204020203" pitchFamily="34" charset="0"/>
                <a:cs typeface="Segoe UI" panose="020B0502040204020203" pitchFamily="34" charset="0"/>
              </a:rPr>
              <a:t>Less confidence in classification with increasing number of categories</a:t>
            </a:r>
          </a:p>
          <a:p>
            <a:pPr>
              <a:spcBef>
                <a:spcPts val="400"/>
              </a:spcBef>
            </a:pPr>
            <a:r>
              <a:rPr lang="en-GB" sz="2400" dirty="0">
                <a:ea typeface="Segoe UI" panose="020B0502040204020203" pitchFamily="34" charset="0"/>
                <a:cs typeface="Segoe UI" panose="020B0502040204020203" pitchFamily="34" charset="0"/>
              </a:rPr>
              <a:t>Lower complexity straight-through models are faster</a:t>
            </a:r>
          </a:p>
          <a:p>
            <a:pPr>
              <a:spcBef>
                <a:spcPts val="400"/>
              </a:spcBef>
            </a:pPr>
            <a:r>
              <a:rPr lang="en-GB" sz="2400" dirty="0">
                <a:ea typeface="Segoe UI" panose="020B0502040204020203" pitchFamily="34" charset="0"/>
                <a:cs typeface="Segoe UI" panose="020B0502040204020203" pitchFamily="34" charset="0"/>
              </a:rPr>
              <a:t>Chose model to meet requirements</a:t>
            </a:r>
          </a:p>
          <a:p>
            <a:pPr>
              <a:spcBef>
                <a:spcPts val="400"/>
              </a:spcBef>
            </a:pPr>
            <a:endParaRPr lang="en-GB" sz="2400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spcBef>
                <a:spcPts val="400"/>
              </a:spcBef>
            </a:pP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FF78EBC-330D-47F9-986F-84ABAF6D8DDD}"/>
              </a:ext>
            </a:extLst>
          </p:cNvPr>
          <p:cNvCxnSpPr>
            <a:cxnSpLocks/>
            <a:stCxn id="15" idx="0"/>
            <a:endCxn id="18" idx="2"/>
          </p:cNvCxnSpPr>
          <p:nvPr/>
        </p:nvCxnSpPr>
        <p:spPr>
          <a:xfrm flipH="1" flipV="1">
            <a:off x="7565705" y="2962422"/>
            <a:ext cx="2837160" cy="1919214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203A087-8486-427A-A969-67377181A767}"/>
              </a:ext>
            </a:extLst>
          </p:cNvPr>
          <p:cNvCxnSpPr>
            <a:cxnSpLocks/>
          </p:cNvCxnSpPr>
          <p:nvPr/>
        </p:nvCxnSpPr>
        <p:spPr>
          <a:xfrm>
            <a:off x="6096000" y="6174297"/>
            <a:ext cx="548431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3129608-75E5-4CF9-857E-3562E6585D72}"/>
              </a:ext>
            </a:extLst>
          </p:cNvPr>
          <p:cNvCxnSpPr>
            <a:cxnSpLocks/>
          </p:cNvCxnSpPr>
          <p:nvPr/>
        </p:nvCxnSpPr>
        <p:spPr>
          <a:xfrm flipV="1">
            <a:off x="6096000" y="1897693"/>
            <a:ext cx="0" cy="427660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27F5764A-D9B3-492A-8C35-D3DC0C6B6336}"/>
              </a:ext>
            </a:extLst>
          </p:cNvPr>
          <p:cNvSpPr txBox="1"/>
          <p:nvPr/>
        </p:nvSpPr>
        <p:spPr>
          <a:xfrm>
            <a:off x="9225418" y="4881636"/>
            <a:ext cx="23548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Single shot detectors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7E22256-9E90-4012-BCD6-082310C965CC}"/>
              </a:ext>
            </a:extLst>
          </p:cNvPr>
          <p:cNvSpPr txBox="1"/>
          <p:nvPr/>
        </p:nvSpPr>
        <p:spPr>
          <a:xfrm>
            <a:off x="6966557" y="6174297"/>
            <a:ext cx="40396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Increasing frame rate - speed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4B40FBA-E765-4B3F-85F4-8CA489D7CF6A}"/>
              </a:ext>
            </a:extLst>
          </p:cNvPr>
          <p:cNvSpPr txBox="1"/>
          <p:nvPr/>
        </p:nvSpPr>
        <p:spPr>
          <a:xfrm rot="16200000">
            <a:off x="3635531" y="3829689"/>
            <a:ext cx="43256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Increasing number of categories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AADAD08-D768-4708-A39A-2C6D52BE9D03}"/>
              </a:ext>
            </a:extLst>
          </p:cNvPr>
          <p:cNvSpPr txBox="1"/>
          <p:nvPr/>
        </p:nvSpPr>
        <p:spPr>
          <a:xfrm>
            <a:off x="6252559" y="2131425"/>
            <a:ext cx="26262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Complex multi-step models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9719101-C723-48E2-9535-33A8F0E055E5}"/>
              </a:ext>
            </a:extLst>
          </p:cNvPr>
          <p:cNvSpPr txBox="1"/>
          <p:nvPr/>
        </p:nvSpPr>
        <p:spPr>
          <a:xfrm rot="1932879">
            <a:off x="7618124" y="3290521"/>
            <a:ext cx="34987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Increasing model complexity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0AD9865-9E35-4625-8455-F758CD513CEF}"/>
              </a:ext>
            </a:extLst>
          </p:cNvPr>
          <p:cNvCxnSpPr>
            <a:cxnSpLocks/>
          </p:cNvCxnSpPr>
          <p:nvPr/>
        </p:nvCxnSpPr>
        <p:spPr>
          <a:xfrm flipV="1">
            <a:off x="7189596" y="2962422"/>
            <a:ext cx="0" cy="2846195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1092CA4C-A71E-401B-8138-CE2F1181680C}"/>
              </a:ext>
            </a:extLst>
          </p:cNvPr>
          <p:cNvSpPr txBox="1"/>
          <p:nvPr/>
        </p:nvSpPr>
        <p:spPr>
          <a:xfrm rot="5400000">
            <a:off x="4677472" y="4026242"/>
            <a:ext cx="40396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Increasing confidence – </a:t>
            </a:r>
          </a:p>
          <a:p>
            <a:pPr algn="ctr"/>
            <a:r>
              <a:rPr lang="en-US" sz="2400" dirty="0"/>
              <a:t>Classification accuracy</a:t>
            </a:r>
          </a:p>
        </p:txBody>
      </p:sp>
    </p:spTree>
    <p:extLst>
      <p:ext uri="{BB962C8B-B14F-4D97-AF65-F5344CB8AC3E}">
        <p14:creationId xmlns:p14="http://schemas.microsoft.com/office/powerpoint/2010/main" val="4237853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18" grpId="0"/>
      <p:bldP spid="22" grpId="0"/>
      <p:bldP spid="2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415146" y="1039909"/>
            <a:ext cx="11525250" cy="616857"/>
          </a:xfrm>
        </p:spPr>
        <p:txBody>
          <a:bodyPr>
            <a:normAutofit/>
          </a:bodyPr>
          <a:lstStyle/>
          <a:p>
            <a:pPr marL="0" indent="0">
              <a:spcBef>
                <a:spcPts val="400"/>
              </a:spcBef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Broadly, object detection algorithms can be divided by 2 characteristics </a:t>
            </a:r>
          </a:p>
          <a:p>
            <a:pPr>
              <a:spcBef>
                <a:spcPts val="400"/>
              </a:spcBef>
            </a:pPr>
            <a:endParaRPr lang="en-GB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spcBef>
                <a:spcPts val="400"/>
              </a:spcBef>
            </a:pPr>
            <a:endParaRPr lang="en-GB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605" y="331471"/>
            <a:ext cx="11525250" cy="580268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Segoe"/>
              </a:rPr>
              <a:t>Overview of Object Detection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4B40FBA-E765-4B3F-85F4-8CA489D7CF6A}"/>
              </a:ext>
            </a:extLst>
          </p:cNvPr>
          <p:cNvSpPr txBox="1"/>
          <p:nvPr/>
        </p:nvSpPr>
        <p:spPr>
          <a:xfrm rot="16200000">
            <a:off x="-1547627" y="3619540"/>
            <a:ext cx="43256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Frame rate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0AD9865-9E35-4625-8455-F758CD513CEF}"/>
              </a:ext>
            </a:extLst>
          </p:cNvPr>
          <p:cNvCxnSpPr>
            <a:cxnSpLocks/>
          </p:cNvCxnSpPr>
          <p:nvPr/>
        </p:nvCxnSpPr>
        <p:spPr>
          <a:xfrm>
            <a:off x="922616" y="2596423"/>
            <a:ext cx="0" cy="2738846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05FA02A1-9216-E657-4944-9D339B0532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0207251"/>
              </p:ext>
            </p:extLst>
          </p:nvPr>
        </p:nvGraphicFramePr>
        <p:xfrm>
          <a:off x="1837016" y="1705358"/>
          <a:ext cx="9862452" cy="3992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87484">
                  <a:extLst>
                    <a:ext uri="{9D8B030D-6E8A-4147-A177-3AD203B41FA5}">
                      <a16:colId xmlns:a16="http://schemas.microsoft.com/office/drawing/2014/main" val="2936127191"/>
                    </a:ext>
                  </a:extLst>
                </a:gridCol>
                <a:gridCol w="3287484">
                  <a:extLst>
                    <a:ext uri="{9D8B030D-6E8A-4147-A177-3AD203B41FA5}">
                      <a16:colId xmlns:a16="http://schemas.microsoft.com/office/drawing/2014/main" val="3595476405"/>
                    </a:ext>
                  </a:extLst>
                </a:gridCol>
                <a:gridCol w="3287484">
                  <a:extLst>
                    <a:ext uri="{9D8B030D-6E8A-4147-A177-3AD203B41FA5}">
                      <a16:colId xmlns:a16="http://schemas.microsoft.com/office/drawing/2014/main" val="39972549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Multi-step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Single Step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14710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Anchor boxes </a:t>
                      </a:r>
                    </a:p>
                    <a:p>
                      <a:pPr algn="l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Multi-scale overlapping grid of anchor boxes used as prototypes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hlinkClick r:id="rId3"/>
                        </a:rPr>
                        <a:t>Erhan et. al., 2013</a:t>
                      </a:r>
                      <a:r>
                        <a:rPr lang="en-US" sz="2000" dirty="0"/>
                        <a:t>, R-CNN </a:t>
                      </a:r>
                    </a:p>
                    <a:p>
                      <a:r>
                        <a:rPr lang="en-US" sz="2000" dirty="0">
                          <a:hlinkClick r:id="rId4"/>
                        </a:rPr>
                        <a:t>He, et. al. in 2018</a:t>
                      </a:r>
                      <a:r>
                        <a:rPr lang="en-US" sz="2000" dirty="0"/>
                        <a:t> Mask R-CNN 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hlinkClick r:id="rId5"/>
                        </a:rPr>
                        <a:t>Lui et. al., 2016,</a:t>
                      </a:r>
                      <a:r>
                        <a:rPr lang="en-US" sz="2000" dirty="0"/>
                        <a:t> Single shot detector (SSD)</a:t>
                      </a:r>
                    </a:p>
                    <a:p>
                      <a:r>
                        <a:rPr lang="en-US" sz="2000" dirty="0">
                          <a:hlinkClick r:id="rId6"/>
                        </a:rPr>
                        <a:t>Redmon, et. al. 2016</a:t>
                      </a:r>
                      <a:r>
                        <a:rPr lang="en-US" sz="2000" dirty="0"/>
                        <a:t>, You Only Look Once, YOLO</a:t>
                      </a:r>
                    </a:p>
                    <a:p>
                      <a:r>
                        <a:rPr lang="en-US" sz="2000" dirty="0">
                          <a:hlinkClick r:id="rId7"/>
                        </a:rPr>
                        <a:t>Redmon, et. al., 2016</a:t>
                      </a:r>
                      <a:r>
                        <a:rPr lang="en-US" sz="2000" dirty="0"/>
                        <a:t>, YOLOv3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86714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Anchorless</a:t>
                      </a:r>
                    </a:p>
                    <a:p>
                      <a:pPr algn="l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Use pixel level detection of objects to find centers and boxes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hlinkClick r:id="rId8"/>
                        </a:rPr>
                        <a:t>Duan, et.al., 2019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</a:rPr>
                        <a:t>CenterNet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hlinkClick r:id="rId9"/>
                        </a:rPr>
                        <a:t>Law and Ding</a:t>
                      </a:r>
                      <a:r>
                        <a:rPr lang="en-US" sz="2000" dirty="0"/>
                        <a:t>, 2018, </a:t>
                      </a:r>
                      <a:r>
                        <a:rPr lang="en-US" sz="2000" dirty="0" err="1"/>
                        <a:t>CornerNet</a:t>
                      </a:r>
                      <a:endParaRPr lang="en-US" sz="2000" dirty="0"/>
                    </a:p>
                    <a:p>
                      <a:r>
                        <a:rPr lang="en-US" sz="2000" dirty="0" err="1">
                          <a:hlinkClick r:id="rId10"/>
                        </a:rPr>
                        <a:t>Bochkovskiy</a:t>
                      </a:r>
                      <a:r>
                        <a:rPr lang="en-US" sz="2000" dirty="0">
                          <a:hlinkClick r:id="rId10"/>
                        </a:rPr>
                        <a:t>, et. al</a:t>
                      </a:r>
                      <a:r>
                        <a:rPr lang="en-US" sz="2000" dirty="0"/>
                        <a:t>., 2020, YOLOv4</a:t>
                      </a:r>
                    </a:p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Subsequent YOLO versions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3046292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CFBCE735-6EE2-5DE8-AE77-7B9043AB1E63}"/>
              </a:ext>
            </a:extLst>
          </p:cNvPr>
          <p:cNvSpPr txBox="1"/>
          <p:nvPr/>
        </p:nvSpPr>
        <p:spPr>
          <a:xfrm rot="16200000">
            <a:off x="-802213" y="3619540"/>
            <a:ext cx="43256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Ability to detect multiple small objects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E7430A5-96E4-C069-16E1-0FE693D1AF83}"/>
              </a:ext>
            </a:extLst>
          </p:cNvPr>
          <p:cNvCxnSpPr>
            <a:cxnSpLocks/>
          </p:cNvCxnSpPr>
          <p:nvPr/>
        </p:nvCxnSpPr>
        <p:spPr>
          <a:xfrm flipV="1">
            <a:off x="1651624" y="2537668"/>
            <a:ext cx="0" cy="2846195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41527E1-2CF7-CEC8-5BAE-3B1F8D0CFA59}"/>
              </a:ext>
            </a:extLst>
          </p:cNvPr>
          <p:cNvCxnSpPr>
            <a:cxnSpLocks/>
          </p:cNvCxnSpPr>
          <p:nvPr/>
        </p:nvCxnSpPr>
        <p:spPr>
          <a:xfrm flipV="1">
            <a:off x="5489591" y="5851126"/>
            <a:ext cx="5918479" cy="35169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D0F025DD-0C8D-EDFB-91E3-48F16457D3ED}"/>
              </a:ext>
            </a:extLst>
          </p:cNvPr>
          <p:cNvSpPr txBox="1"/>
          <p:nvPr/>
        </p:nvSpPr>
        <p:spPr>
          <a:xfrm>
            <a:off x="6170462" y="5886295"/>
            <a:ext cx="43256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Frame rate</a:t>
            </a:r>
          </a:p>
        </p:txBody>
      </p:sp>
    </p:spTree>
    <p:extLst>
      <p:ext uri="{BB962C8B-B14F-4D97-AF65-F5344CB8AC3E}">
        <p14:creationId xmlns:p14="http://schemas.microsoft.com/office/powerpoint/2010/main" val="2864344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4" grpId="0"/>
      <p:bldP spid="2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3CC88-093D-C093-C3F6-D4663990E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245414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Very Short </a:t>
            </a:r>
            <a:br>
              <a:rPr lang="en-US" dirty="0"/>
            </a:br>
            <a:r>
              <a:rPr lang="en-US" dirty="0"/>
              <a:t>Bibliography for Object Detection Papers </a:t>
            </a:r>
            <a:r>
              <a:rPr lang="en-US"/>
              <a:t>and Datasets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69877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Evolution of Object Detection Algorithms 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6D1B3D7-7B9F-4B2C-A41B-3FF8039EFBF4}"/>
              </a:ext>
            </a:extLst>
          </p:cNvPr>
          <p:cNvSpPr txBox="1"/>
          <p:nvPr/>
        </p:nvSpPr>
        <p:spPr>
          <a:xfrm>
            <a:off x="276609" y="1098231"/>
            <a:ext cx="1108881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An incomplete list of seminal object detection algorithms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hlinkClick r:id="rId2"/>
              </a:rPr>
              <a:t>Erhan et. al., 2013</a:t>
            </a:r>
            <a:r>
              <a:rPr lang="en-US" sz="2800" dirty="0"/>
              <a:t>, Scalable Object Detection using Deep Neural Networks, introduced the R-CNN algorithm the first widely accepted deep learning object detection algorithm. R-CNN demonstrated a significant improvement in object recognition accuracy over classical methods. However, this algorithm is too slow for real-time video processing.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>
                <a:hlinkClick r:id="rId3"/>
              </a:rPr>
              <a:t>Girshick</a:t>
            </a:r>
            <a:r>
              <a:rPr lang="en-US" sz="2800" dirty="0">
                <a:hlinkClick r:id="rId3"/>
              </a:rPr>
              <a:t>, 2015</a:t>
            </a:r>
            <a:r>
              <a:rPr lang="en-US" sz="2800" dirty="0"/>
              <a:t>, Fast R-CNN simplified the required computations but still too slow for real-time video.  </a:t>
            </a:r>
          </a:p>
        </p:txBody>
      </p:sp>
    </p:spTree>
    <p:extLst>
      <p:ext uri="{BB962C8B-B14F-4D97-AF65-F5344CB8AC3E}">
        <p14:creationId xmlns:p14="http://schemas.microsoft.com/office/powerpoint/2010/main" val="22025285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Evolution of Object Detection Algorithms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6D1B3D7-7B9F-4B2C-A41B-3FF8039EFBF4}"/>
              </a:ext>
            </a:extLst>
          </p:cNvPr>
          <p:cNvSpPr txBox="1"/>
          <p:nvPr/>
        </p:nvSpPr>
        <p:spPr>
          <a:xfrm>
            <a:off x="276609" y="1098231"/>
            <a:ext cx="11088814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An incomplete list of seminal object detection algorithms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hlinkClick r:id="rId2"/>
              </a:rPr>
              <a:t>Ren et. al., 2016</a:t>
            </a:r>
            <a:r>
              <a:rPr lang="en-US" sz="2800" dirty="0"/>
              <a:t>, Faster R-CNN algorithm, but computational complexity of the algorithm was still rather high. 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hlinkClick r:id="rId3"/>
              </a:rPr>
              <a:t>He, et. al. in 2018</a:t>
            </a:r>
            <a:r>
              <a:rPr lang="en-US" sz="2800" dirty="0"/>
              <a:t> Mask R-CNN algorithm exhibits significantly improved object detection accuracy, particularly when there are large numbers of objects, such as flock of birds or a crowd of people. Not efficient enough for real-time video, but accurate for complex scenes</a:t>
            </a:r>
          </a:p>
        </p:txBody>
      </p:sp>
    </p:spTree>
    <p:extLst>
      <p:ext uri="{BB962C8B-B14F-4D97-AF65-F5344CB8AC3E}">
        <p14:creationId xmlns:p14="http://schemas.microsoft.com/office/powerpoint/2010/main" val="8164017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90025" y="1049383"/>
            <a:ext cx="11525250" cy="5591447"/>
          </a:xfrm>
        </p:spPr>
        <p:txBody>
          <a:bodyPr>
            <a:normAutofit/>
          </a:bodyPr>
          <a:lstStyle/>
          <a:p>
            <a:pPr marL="0" indent="0">
              <a:spcBef>
                <a:spcPts val="400"/>
              </a:spcBef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Goal of object detection is to </a:t>
            </a:r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</a:rPr>
              <a:t>localize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and </a:t>
            </a:r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</a:rPr>
              <a:t>identify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objects in an image</a:t>
            </a:r>
          </a:p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Real-world scenes are complex with multiple objects </a:t>
            </a:r>
            <a:endParaRPr lang="en-GB" b="1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Localizing and identifying multiple objects is key to scene understanding </a:t>
            </a:r>
          </a:p>
          <a:p>
            <a:pPr lvl="1"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Task related to semantic segmentation</a:t>
            </a:r>
          </a:p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Localization parameterized by </a:t>
            </a:r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</a:rPr>
              <a:t>bounding box</a:t>
            </a:r>
          </a:p>
          <a:p>
            <a:pPr>
              <a:spcBef>
                <a:spcPts val="400"/>
              </a:spcBef>
            </a:pPr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</a:rPr>
              <a:t>Classification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applied to object in bounding box</a:t>
            </a:r>
          </a:p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Is a </a:t>
            </a:r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</a:rPr>
              <a:t>dense CV task</a:t>
            </a:r>
          </a:p>
          <a:p>
            <a:pPr lvl="1"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Segmentation, optical flow, and 3-d depth maps are other examples of dense tasks</a:t>
            </a:r>
            <a:endParaRPr lang="en-GB" b="1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lvl="1"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Dense tasks operate at the pixel level</a:t>
            </a:r>
          </a:p>
          <a:p>
            <a:pPr lvl="1"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Classification is not dense</a:t>
            </a:r>
          </a:p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Objects can occur anywhere in an image  </a:t>
            </a:r>
          </a:p>
          <a:p>
            <a:pPr lvl="1"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Localize objects to pixel-level to define bounding box  </a:t>
            </a:r>
          </a:p>
          <a:p>
            <a:pPr lvl="1"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Classification does not require pixel-level accuracy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605" y="331471"/>
            <a:ext cx="11525250" cy="580268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Segoe"/>
              </a:rPr>
              <a:t>Overview of Object Detection</a:t>
            </a:r>
          </a:p>
        </p:txBody>
      </p:sp>
    </p:spTree>
    <p:extLst>
      <p:ext uri="{BB962C8B-B14F-4D97-AF65-F5344CB8AC3E}">
        <p14:creationId xmlns:p14="http://schemas.microsoft.com/office/powerpoint/2010/main" val="216312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Evolution of Object Detection Algorithms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6D1B3D7-7B9F-4B2C-A41B-3FF8039EFBF4}"/>
              </a:ext>
            </a:extLst>
          </p:cNvPr>
          <p:cNvSpPr txBox="1"/>
          <p:nvPr/>
        </p:nvSpPr>
        <p:spPr>
          <a:xfrm>
            <a:off x="276609" y="1098231"/>
            <a:ext cx="11088814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An incomplete list of seminal object detection algorithms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Single shot real-time object detection algorithms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hlinkClick r:id="rId2"/>
              </a:rPr>
              <a:t>Lui et. al., 2016,</a:t>
            </a:r>
            <a:r>
              <a:rPr lang="en-US" sz="2800" dirty="0"/>
              <a:t> Single shot </a:t>
            </a:r>
            <a:r>
              <a:rPr lang="en-US" sz="2800" dirty="0" err="1"/>
              <a:t>Multibox</a:t>
            </a:r>
            <a:r>
              <a:rPr lang="en-US" sz="2800" dirty="0"/>
              <a:t> Detector performs bounding box fitting, object detection, and classification in one step. This single shot algorithm provides real time performance for video 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hlinkClick r:id="rId3"/>
              </a:rPr>
              <a:t>Redmon, et. al. 2016</a:t>
            </a:r>
            <a:r>
              <a:rPr lang="en-US" sz="2800" dirty="0"/>
              <a:t>, You Only Look Once: Uniﬁed, Real-Time Object Detection (YOLO) is an alternative single shot detector. YOLO version 1 suffered from low accuracy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hlinkClick r:id="rId4"/>
              </a:rPr>
              <a:t>Redmon, et. al., 2016</a:t>
            </a:r>
            <a:r>
              <a:rPr lang="en-US" sz="2800" dirty="0"/>
              <a:t>, YOLO 9000: Better, Faster, Stronger (aka YOLO v2) made several improvements over the original algorithm. Included the combination of efficient CNN, larger, integrated training data set.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6710223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Evolution of Object Detection Algorithms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6D1B3D7-7B9F-4B2C-A41B-3FF8039EFBF4}"/>
              </a:ext>
            </a:extLst>
          </p:cNvPr>
          <p:cNvSpPr txBox="1"/>
          <p:nvPr/>
        </p:nvSpPr>
        <p:spPr>
          <a:xfrm>
            <a:off x="276609" y="1098231"/>
            <a:ext cx="11088814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An incomplete list of seminal object detection algorithms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Single shot real-time object detection algorithms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hlinkClick r:id="rId2"/>
              </a:rPr>
              <a:t>Redmon, et. al., 2016</a:t>
            </a:r>
            <a:r>
              <a:rPr lang="en-US" sz="2800" dirty="0"/>
              <a:t>, YOLOv3: An Incremental Improvement, primarily new CNN.  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hlinkClick r:id="rId3"/>
              </a:rPr>
              <a:t>Lin, et. al., 2018</a:t>
            </a:r>
            <a:r>
              <a:rPr lang="en-US" sz="2800" dirty="0"/>
              <a:t>, Focal Loss for Dense Object Detection 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>
                <a:hlinkClick r:id="rId4"/>
              </a:rPr>
              <a:t>Bochkovskiy</a:t>
            </a:r>
            <a:r>
              <a:rPr lang="en-US" sz="2800" dirty="0">
                <a:hlinkClick r:id="rId4"/>
              </a:rPr>
              <a:t>, et. al</a:t>
            </a:r>
            <a:r>
              <a:rPr lang="en-US" sz="2800" dirty="0"/>
              <a:t>., 2020, YOLOv4: Optimal Speed and Accuracy of Object Detection 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YOLOv5, YOLOv6, YOLOv7, YOLOv8, </a:t>
            </a:r>
            <a:r>
              <a:rPr lang="en-US" sz="2800" dirty="0">
                <a:hlinkClick r:id="rId5"/>
              </a:rPr>
              <a:t>YOLOv9, Wang et.al., 2024</a:t>
            </a:r>
            <a:r>
              <a:rPr lang="en-US" sz="2800" dirty="0"/>
              <a:t>, and many other YOLO spin-off versions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hlinkClick r:id="rId6"/>
              </a:rPr>
              <a:t>YOLOv11, Khanam and Hussian, 2024 </a:t>
            </a:r>
            <a:r>
              <a:rPr lang="en-US" sz="2800" dirty="0"/>
              <a:t>is leader in performance-accuracy trade-off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0320941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9278A2-BB2E-21EE-78A5-DA88314A60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0EAE73FB-90AE-73FE-A148-6DAF34B7CDF3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Evolution of Object Detection Algorithms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AEA4A6C-A885-E43D-E0B9-097BB20B5FDB}"/>
              </a:ext>
            </a:extLst>
          </p:cNvPr>
          <p:cNvSpPr txBox="1"/>
          <p:nvPr/>
        </p:nvSpPr>
        <p:spPr>
          <a:xfrm>
            <a:off x="276609" y="1098231"/>
            <a:ext cx="11088814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An incomplete list of seminal object detection algorithms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Single shot real-time object detection algorithms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hlinkClick r:id="rId3"/>
              </a:rPr>
              <a:t>Chen, et. al., 2022</a:t>
            </a:r>
            <a:r>
              <a:rPr lang="en-US" sz="2800" dirty="0"/>
              <a:t> proposed a simplified transformer architecture for dense CV tasks. May point toward the future  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hlinkClick r:id="rId4"/>
              </a:rPr>
              <a:t>YOLOv12, Tan, Ye and </a:t>
            </a:r>
            <a:r>
              <a:rPr lang="en-US" sz="2800" dirty="0" err="1">
                <a:hlinkClick r:id="rId4"/>
              </a:rPr>
              <a:t>Doreman</a:t>
            </a:r>
            <a:r>
              <a:rPr lang="en-US" sz="2800" dirty="0">
                <a:hlinkClick r:id="rId4"/>
              </a:rPr>
              <a:t>, 2025 </a:t>
            </a:r>
            <a:r>
              <a:rPr lang="en-US" sz="2800" dirty="0"/>
              <a:t>uses attention to improve performance at expense of speed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6241890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The Object Detection Literature is Extensive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58605" y="1120391"/>
            <a:ext cx="3898935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Continued advances in the YOLO family of real-time object detectors has created a tangle of models and published literature!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It is very hard to keep up!  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From YOLO Architecture review paper, </a:t>
            </a:r>
            <a:r>
              <a:rPr lang="en-US" sz="2800" dirty="0" err="1">
                <a:hlinkClick r:id="rId2"/>
              </a:rPr>
              <a:t>Terven</a:t>
            </a:r>
            <a:r>
              <a:rPr lang="en-US" sz="2800" dirty="0">
                <a:hlinkClick r:id="rId2"/>
              </a:rPr>
              <a:t> and Cordova-Esparza, 2024 </a:t>
            </a:r>
            <a:endParaRPr lang="en-US" sz="2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BB2A3E-EF36-3901-6655-52285B1B49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5817" y="1120390"/>
            <a:ext cx="7726183" cy="5566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7066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9E011E-18C1-3431-F716-9A40E5A1DF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EEEBFBF5-3660-E363-81BA-231FF293D6F8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Object Detection Datasets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A80267F-DE45-E2D6-C3F6-D7DC6D24168D}"/>
              </a:ext>
            </a:extLst>
          </p:cNvPr>
          <p:cNvSpPr txBox="1"/>
          <p:nvPr/>
        </p:nvSpPr>
        <p:spPr>
          <a:xfrm>
            <a:off x="276609" y="1098231"/>
            <a:ext cx="11088814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An incomplete list of labeled benchmark datasets used in object detection research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hlinkClick r:id="rId3"/>
              </a:rPr>
              <a:t>Datasets listed in Papers With Code</a:t>
            </a:r>
            <a:r>
              <a:rPr lang="en-US" sz="2800" dirty="0"/>
              <a:t>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>
                <a:hlinkClick r:id="rId4"/>
              </a:rPr>
              <a:t>Roboflow</a:t>
            </a:r>
            <a:r>
              <a:rPr lang="en-US" sz="2800" dirty="0">
                <a:hlinkClick r:id="rId4"/>
              </a:rPr>
              <a:t> public dataset list</a:t>
            </a: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hlinkClick r:id="rId5"/>
              </a:rPr>
              <a:t>Scale AI public dataset list</a:t>
            </a: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8539949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674C39-1F50-4573-A998-630C262313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8790AA-487C-0CD3-D03F-F5541F2DE0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2454140"/>
          </a:xfrm>
        </p:spPr>
        <p:txBody>
          <a:bodyPr/>
          <a:lstStyle/>
          <a:p>
            <a:pPr algn="ctr"/>
            <a:r>
              <a:rPr lang="en-US" dirty="0"/>
              <a:t>Bounding Boxes</a:t>
            </a:r>
          </a:p>
        </p:txBody>
      </p:sp>
    </p:spTree>
    <p:extLst>
      <p:ext uri="{BB962C8B-B14F-4D97-AF65-F5344CB8AC3E}">
        <p14:creationId xmlns:p14="http://schemas.microsoft.com/office/powerpoint/2010/main" val="14086184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Parameterization of Bounding Boxes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97219" y="1199149"/>
            <a:ext cx="110541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Need a stable parameterization of 4 parameters of bounding box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6D1B3D7-7B9F-4B2C-A41B-3FF8039EFBF4}"/>
              </a:ext>
            </a:extLst>
          </p:cNvPr>
          <p:cNvSpPr txBox="1"/>
          <p:nvPr/>
        </p:nvSpPr>
        <p:spPr>
          <a:xfrm>
            <a:off x="260693" y="1905807"/>
            <a:ext cx="6938925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Start with a </a:t>
            </a:r>
            <a:r>
              <a:rPr lang="en-US" sz="2800" b="1" dirty="0"/>
              <a:t>prior, prototype, or anchor </a:t>
            </a:r>
            <a:r>
              <a:rPr lang="en-US" sz="2800" dirty="0"/>
              <a:t>for the bounding box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i="1" dirty="0"/>
              <a:t>c</a:t>
            </a:r>
            <a:r>
              <a:rPr lang="en-US" sz="2800" i="1" baseline="-25000" dirty="0"/>
              <a:t>x</a:t>
            </a:r>
            <a:r>
              <a:rPr lang="en-US" sz="2800" i="1" dirty="0"/>
              <a:t>, c</a:t>
            </a:r>
            <a:r>
              <a:rPr lang="en-US" sz="2800" i="1" baseline="-25000" dirty="0"/>
              <a:t>y</a:t>
            </a:r>
            <a:r>
              <a:rPr lang="en-US" sz="2800" i="1" dirty="0"/>
              <a:t> </a:t>
            </a:r>
            <a:r>
              <a:rPr lang="en-US" sz="2800" dirty="0"/>
              <a:t>is center of the prior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i="1" dirty="0"/>
              <a:t>p</a:t>
            </a:r>
            <a:r>
              <a:rPr lang="en-US" sz="2800" i="1" baseline="-25000" dirty="0"/>
              <a:t>w</a:t>
            </a:r>
            <a:r>
              <a:rPr lang="en-US" sz="2800" dirty="0"/>
              <a:t> is the width prior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i="1" dirty="0" err="1"/>
              <a:t>p</a:t>
            </a:r>
            <a:r>
              <a:rPr lang="en-US" sz="2800" i="1" baseline="-25000" dirty="0" err="1"/>
              <a:t>h</a:t>
            </a:r>
            <a:r>
              <a:rPr lang="en-US" sz="2800" dirty="0"/>
              <a:t> is the height prior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Compute the best fit box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i="1" dirty="0"/>
              <a:t>b</a:t>
            </a:r>
            <a:r>
              <a:rPr lang="en-US" sz="2800" i="1" baseline="-25000" dirty="0"/>
              <a:t>x</a:t>
            </a:r>
            <a:r>
              <a:rPr lang="en-US" sz="2800" i="1" dirty="0"/>
              <a:t>, b</a:t>
            </a:r>
            <a:r>
              <a:rPr lang="en-US" sz="2800" i="1" baseline="-25000" dirty="0"/>
              <a:t>y</a:t>
            </a:r>
            <a:r>
              <a:rPr lang="en-US" sz="2800" i="1" dirty="0"/>
              <a:t> </a:t>
            </a:r>
            <a:r>
              <a:rPr lang="en-US" sz="2800" dirty="0"/>
              <a:t>is center of bounding box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i="1" dirty="0" err="1"/>
              <a:t>b</a:t>
            </a:r>
            <a:r>
              <a:rPr lang="en-US" sz="2800" i="1" baseline="-25000" dirty="0" err="1"/>
              <a:t>w</a:t>
            </a:r>
            <a:r>
              <a:rPr lang="en-US" sz="2800" dirty="0"/>
              <a:t> is the width of the bounding box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i="1" dirty="0" err="1"/>
              <a:t>b</a:t>
            </a:r>
            <a:r>
              <a:rPr lang="en-US" sz="2800" i="1" baseline="-25000" dirty="0" err="1"/>
              <a:t>h</a:t>
            </a:r>
            <a:r>
              <a:rPr lang="en-US" sz="2800" dirty="0"/>
              <a:t> is the Height of the bounding box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74CA567-BA6F-4345-B6CF-6DFDF9D90C06}"/>
              </a:ext>
            </a:extLst>
          </p:cNvPr>
          <p:cNvSpPr/>
          <p:nvPr/>
        </p:nvSpPr>
        <p:spPr>
          <a:xfrm>
            <a:off x="8158328" y="2958369"/>
            <a:ext cx="3046443" cy="1429473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59DB2BC-717F-408C-B773-2189EE5B60F7}"/>
              </a:ext>
            </a:extLst>
          </p:cNvPr>
          <p:cNvSpPr/>
          <p:nvPr/>
        </p:nvSpPr>
        <p:spPr>
          <a:xfrm>
            <a:off x="9537563" y="3606423"/>
            <a:ext cx="141806" cy="1418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0F03C28-F84D-4849-B0AB-8F8DC4450CA5}"/>
              </a:ext>
            </a:extLst>
          </p:cNvPr>
          <p:cNvSpPr txBox="1"/>
          <p:nvPr/>
        </p:nvSpPr>
        <p:spPr>
          <a:xfrm>
            <a:off x="8811423" y="3375590"/>
            <a:ext cx="797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</a:t>
            </a:r>
            <a:r>
              <a:rPr lang="en-US" sz="2400" baseline="-25000" dirty="0"/>
              <a:t>x</a:t>
            </a:r>
            <a:r>
              <a:rPr lang="en-US" sz="2400" dirty="0"/>
              <a:t>, c</a:t>
            </a:r>
            <a:r>
              <a:rPr lang="en-US" sz="2400" baseline="-25000" dirty="0"/>
              <a:t>y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0832F5A-0402-4969-9A8C-4EB25E5D5F13}"/>
              </a:ext>
            </a:extLst>
          </p:cNvPr>
          <p:cNvSpPr/>
          <p:nvPr/>
        </p:nvSpPr>
        <p:spPr>
          <a:xfrm>
            <a:off x="8620193" y="3290297"/>
            <a:ext cx="2721429" cy="1020162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506C9AA-F7A1-4DFE-AFDB-84F3AF2165D9}"/>
              </a:ext>
            </a:extLst>
          </p:cNvPr>
          <p:cNvSpPr/>
          <p:nvPr/>
        </p:nvSpPr>
        <p:spPr>
          <a:xfrm>
            <a:off x="9910004" y="3729476"/>
            <a:ext cx="141806" cy="14180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77840DA-11CB-493D-8EFF-BAA7D0011338}"/>
              </a:ext>
            </a:extLst>
          </p:cNvPr>
          <p:cNvSpPr txBox="1"/>
          <p:nvPr/>
        </p:nvSpPr>
        <p:spPr>
          <a:xfrm>
            <a:off x="10016245" y="3498643"/>
            <a:ext cx="8329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</a:t>
            </a:r>
            <a:r>
              <a:rPr lang="en-US" sz="2400" baseline="-25000" dirty="0"/>
              <a:t>x</a:t>
            </a:r>
            <a:r>
              <a:rPr lang="en-US" sz="2400" dirty="0"/>
              <a:t>, b</a:t>
            </a:r>
            <a:r>
              <a:rPr lang="en-US" sz="2400" baseline="-25000" dirty="0"/>
              <a:t>y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8F5701E-6C8F-40D8-B94E-86CCED592AF3}"/>
              </a:ext>
            </a:extLst>
          </p:cNvPr>
          <p:cNvCxnSpPr>
            <a:cxnSpLocks/>
            <a:stCxn id="25" idx="1"/>
          </p:cNvCxnSpPr>
          <p:nvPr/>
        </p:nvCxnSpPr>
        <p:spPr>
          <a:xfrm flipH="1">
            <a:off x="8119509" y="2724223"/>
            <a:ext cx="125913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0D4FAF0-8CF8-4230-B135-C210284BCE79}"/>
              </a:ext>
            </a:extLst>
          </p:cNvPr>
          <p:cNvCxnSpPr>
            <a:cxnSpLocks/>
            <a:stCxn id="25" idx="3"/>
          </p:cNvCxnSpPr>
          <p:nvPr/>
        </p:nvCxnSpPr>
        <p:spPr>
          <a:xfrm>
            <a:off x="9838288" y="2724223"/>
            <a:ext cx="136648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9385B227-86FB-4A3A-84D5-824BDD7A8D15}"/>
              </a:ext>
            </a:extLst>
          </p:cNvPr>
          <p:cNvSpPr txBox="1"/>
          <p:nvPr/>
        </p:nvSpPr>
        <p:spPr>
          <a:xfrm>
            <a:off x="9378643" y="2524168"/>
            <a:ext cx="4596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</a:t>
            </a:r>
            <a:r>
              <a:rPr lang="en-US" sz="2000" baseline="-25000" dirty="0"/>
              <a:t>w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EDEC832-E39E-439C-9395-3854503D81F0}"/>
              </a:ext>
            </a:extLst>
          </p:cNvPr>
          <p:cNvCxnSpPr>
            <a:cxnSpLocks/>
          </p:cNvCxnSpPr>
          <p:nvPr/>
        </p:nvCxnSpPr>
        <p:spPr>
          <a:xfrm flipH="1">
            <a:off x="11599191" y="4008248"/>
            <a:ext cx="1" cy="302211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138C5931-A968-4AB0-92DD-A946520AC3BD}"/>
              </a:ext>
            </a:extLst>
          </p:cNvPr>
          <p:cNvSpPr txBox="1"/>
          <p:nvPr/>
        </p:nvSpPr>
        <p:spPr>
          <a:xfrm>
            <a:off x="11361946" y="3608138"/>
            <a:ext cx="4596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b</a:t>
            </a:r>
            <a:r>
              <a:rPr lang="en-US" sz="2000" baseline="-25000" dirty="0"/>
              <a:t>h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A143361-2D1C-4EC3-9674-0B5DBB22F143}"/>
              </a:ext>
            </a:extLst>
          </p:cNvPr>
          <p:cNvCxnSpPr>
            <a:cxnSpLocks/>
            <a:stCxn id="27" idx="0"/>
          </p:cNvCxnSpPr>
          <p:nvPr/>
        </p:nvCxnSpPr>
        <p:spPr>
          <a:xfrm flipV="1">
            <a:off x="11591769" y="3267920"/>
            <a:ext cx="0" cy="340218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8168104-5412-427E-86F4-36D8370AA362}"/>
              </a:ext>
            </a:extLst>
          </p:cNvPr>
          <p:cNvCxnSpPr>
            <a:cxnSpLocks/>
          </p:cNvCxnSpPr>
          <p:nvPr/>
        </p:nvCxnSpPr>
        <p:spPr>
          <a:xfrm>
            <a:off x="7915606" y="3837255"/>
            <a:ext cx="6561" cy="550587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2EA2EDA-F351-4F4C-B8BB-119E3CDD9FC8}"/>
              </a:ext>
            </a:extLst>
          </p:cNvPr>
          <p:cNvCxnSpPr>
            <a:cxnSpLocks/>
          </p:cNvCxnSpPr>
          <p:nvPr/>
        </p:nvCxnSpPr>
        <p:spPr>
          <a:xfrm flipV="1">
            <a:off x="7908182" y="2958369"/>
            <a:ext cx="0" cy="478776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CE65A031-B69E-4976-8FDB-A963C51D8478}"/>
              </a:ext>
            </a:extLst>
          </p:cNvPr>
          <p:cNvCxnSpPr>
            <a:cxnSpLocks/>
            <a:stCxn id="39" idx="1"/>
          </p:cNvCxnSpPr>
          <p:nvPr/>
        </p:nvCxnSpPr>
        <p:spPr>
          <a:xfrm flipH="1">
            <a:off x="8620193" y="4642387"/>
            <a:ext cx="1152870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8BAC1E20-2923-4434-AF20-2767B94AB603}"/>
              </a:ext>
            </a:extLst>
          </p:cNvPr>
          <p:cNvCxnSpPr>
            <a:cxnSpLocks/>
            <a:stCxn id="39" idx="3"/>
          </p:cNvCxnSpPr>
          <p:nvPr/>
        </p:nvCxnSpPr>
        <p:spPr>
          <a:xfrm>
            <a:off x="10232708" y="4642387"/>
            <a:ext cx="1129238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4C731AE7-06BC-48E4-B420-3534472B2176}"/>
              </a:ext>
            </a:extLst>
          </p:cNvPr>
          <p:cNvSpPr txBox="1"/>
          <p:nvPr/>
        </p:nvSpPr>
        <p:spPr>
          <a:xfrm>
            <a:off x="9773063" y="4442332"/>
            <a:ext cx="4596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b</a:t>
            </a:r>
            <a:r>
              <a:rPr lang="en-US" sz="2000" baseline="-25000" dirty="0" err="1"/>
              <a:t>w</a:t>
            </a:r>
            <a:endParaRPr lang="en-US" sz="2000" baseline="-250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7B8D059-4085-4621-8E37-8321B26F1415}"/>
              </a:ext>
            </a:extLst>
          </p:cNvPr>
          <p:cNvSpPr txBox="1"/>
          <p:nvPr/>
        </p:nvSpPr>
        <p:spPr>
          <a:xfrm>
            <a:off x="7670936" y="3391623"/>
            <a:ext cx="4596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p</a:t>
            </a:r>
            <a:r>
              <a:rPr lang="en-US" sz="2000" baseline="-25000" dirty="0" err="1"/>
              <a:t>h</a:t>
            </a:r>
            <a:endParaRPr lang="en-US" sz="2000" baseline="-25000" dirty="0"/>
          </a:p>
        </p:txBody>
      </p:sp>
    </p:spTree>
    <p:extLst>
      <p:ext uri="{BB962C8B-B14F-4D97-AF65-F5344CB8AC3E}">
        <p14:creationId xmlns:p14="http://schemas.microsoft.com/office/powerpoint/2010/main" val="3158538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/>
      <p:bldP spid="20" grpId="0" animBg="1"/>
      <p:bldP spid="21" grpId="0" animBg="1"/>
      <p:bldP spid="22" grpId="0"/>
      <p:bldP spid="25" grpId="0"/>
      <p:bldP spid="27" grpId="0"/>
      <p:bldP spid="39" grpId="0"/>
      <p:bldP spid="4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Parameterization of Bounding Boxes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97219" y="1199149"/>
            <a:ext cx="110541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Need a stable parameterization of 4 parameters of bounding box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6D1B3D7-7B9F-4B2C-A41B-3FF8039EFBF4}"/>
              </a:ext>
            </a:extLst>
          </p:cNvPr>
          <p:cNvSpPr txBox="1"/>
          <p:nvPr/>
        </p:nvSpPr>
        <p:spPr>
          <a:xfrm>
            <a:off x="504644" y="1756352"/>
            <a:ext cx="7145968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 naive approach is to solve a linear system of equations for parameters, </a:t>
            </a:r>
            <a:r>
              <a:rPr lang="en-US" sz="2800" i="1" dirty="0" err="1"/>
              <a:t>t</a:t>
            </a:r>
            <a:r>
              <a:rPr lang="en-US" sz="2800" i="1" baseline="-25000" dirty="0" err="1"/>
              <a:t>x</a:t>
            </a:r>
            <a:r>
              <a:rPr lang="en-US" sz="2800" i="1" dirty="0"/>
              <a:t>, t</a:t>
            </a:r>
            <a:r>
              <a:rPr lang="en-US" sz="2800" i="1" baseline="-25000" dirty="0"/>
              <a:t>y</a:t>
            </a:r>
            <a:r>
              <a:rPr lang="en-US" sz="2800" i="1" dirty="0"/>
              <a:t>, </a:t>
            </a:r>
            <a:r>
              <a:rPr lang="en-US" sz="2800" i="1" dirty="0" err="1"/>
              <a:t>t</a:t>
            </a:r>
            <a:r>
              <a:rPr lang="en-US" sz="2800" i="1" baseline="-25000" dirty="0" err="1"/>
              <a:t>u</a:t>
            </a:r>
            <a:r>
              <a:rPr lang="en-US" sz="2800" i="1" dirty="0"/>
              <a:t>, </a:t>
            </a:r>
            <a:r>
              <a:rPr lang="en-US" sz="2800" i="1" dirty="0" err="1"/>
              <a:t>t</a:t>
            </a:r>
            <a:r>
              <a:rPr lang="en-US" sz="2800" i="1" baseline="-25000" dirty="0" err="1"/>
              <a:t>h</a:t>
            </a:r>
            <a:r>
              <a:rPr lang="en-US" sz="2800" dirty="0"/>
              <a:t>:</a:t>
            </a:r>
            <a:br>
              <a:rPr lang="en-US" sz="2800" dirty="0"/>
            </a:b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But parameters of the bounding box are unconstrained!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Solution can be unstable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74CA567-BA6F-4345-B6CF-6DFDF9D90C06}"/>
              </a:ext>
            </a:extLst>
          </p:cNvPr>
          <p:cNvSpPr/>
          <p:nvPr/>
        </p:nvSpPr>
        <p:spPr>
          <a:xfrm>
            <a:off x="8158328" y="2958369"/>
            <a:ext cx="3046443" cy="1429473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59DB2BC-717F-408C-B773-2189EE5B60F7}"/>
              </a:ext>
            </a:extLst>
          </p:cNvPr>
          <p:cNvSpPr/>
          <p:nvPr/>
        </p:nvSpPr>
        <p:spPr>
          <a:xfrm>
            <a:off x="9537563" y="3606423"/>
            <a:ext cx="141806" cy="1418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0F03C28-F84D-4849-B0AB-8F8DC4450CA5}"/>
              </a:ext>
            </a:extLst>
          </p:cNvPr>
          <p:cNvSpPr txBox="1"/>
          <p:nvPr/>
        </p:nvSpPr>
        <p:spPr>
          <a:xfrm>
            <a:off x="8811423" y="3375590"/>
            <a:ext cx="797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</a:t>
            </a:r>
            <a:r>
              <a:rPr lang="en-US" sz="2400" baseline="-25000" dirty="0"/>
              <a:t>x</a:t>
            </a:r>
            <a:r>
              <a:rPr lang="en-US" sz="2400" dirty="0"/>
              <a:t>, c</a:t>
            </a:r>
            <a:r>
              <a:rPr lang="en-US" sz="2400" baseline="-25000" dirty="0"/>
              <a:t>y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0832F5A-0402-4969-9A8C-4EB25E5D5F13}"/>
              </a:ext>
            </a:extLst>
          </p:cNvPr>
          <p:cNvSpPr/>
          <p:nvPr/>
        </p:nvSpPr>
        <p:spPr>
          <a:xfrm>
            <a:off x="8620193" y="3290297"/>
            <a:ext cx="2721429" cy="1020162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506C9AA-F7A1-4DFE-AFDB-84F3AF2165D9}"/>
              </a:ext>
            </a:extLst>
          </p:cNvPr>
          <p:cNvSpPr/>
          <p:nvPr/>
        </p:nvSpPr>
        <p:spPr>
          <a:xfrm>
            <a:off x="9910004" y="3729476"/>
            <a:ext cx="141806" cy="14180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77840DA-11CB-493D-8EFF-BAA7D0011338}"/>
              </a:ext>
            </a:extLst>
          </p:cNvPr>
          <p:cNvSpPr txBox="1"/>
          <p:nvPr/>
        </p:nvSpPr>
        <p:spPr>
          <a:xfrm>
            <a:off x="10016245" y="3498643"/>
            <a:ext cx="8329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</a:t>
            </a:r>
            <a:r>
              <a:rPr lang="en-US" sz="2400" baseline="-25000" dirty="0"/>
              <a:t>x</a:t>
            </a:r>
            <a:r>
              <a:rPr lang="en-US" sz="2400" dirty="0"/>
              <a:t>, b</a:t>
            </a:r>
            <a:r>
              <a:rPr lang="en-US" sz="2400" baseline="-25000" dirty="0"/>
              <a:t>y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8F5701E-6C8F-40D8-B94E-86CCED592AF3}"/>
              </a:ext>
            </a:extLst>
          </p:cNvPr>
          <p:cNvCxnSpPr>
            <a:cxnSpLocks/>
            <a:stCxn id="25" idx="1"/>
          </p:cNvCxnSpPr>
          <p:nvPr/>
        </p:nvCxnSpPr>
        <p:spPr>
          <a:xfrm flipH="1">
            <a:off x="8119509" y="2724223"/>
            <a:ext cx="125913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0D4FAF0-8CF8-4230-B135-C210284BCE79}"/>
              </a:ext>
            </a:extLst>
          </p:cNvPr>
          <p:cNvCxnSpPr>
            <a:cxnSpLocks/>
            <a:stCxn id="25" idx="3"/>
          </p:cNvCxnSpPr>
          <p:nvPr/>
        </p:nvCxnSpPr>
        <p:spPr>
          <a:xfrm>
            <a:off x="9838288" y="2724223"/>
            <a:ext cx="136648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9385B227-86FB-4A3A-84D5-824BDD7A8D15}"/>
              </a:ext>
            </a:extLst>
          </p:cNvPr>
          <p:cNvSpPr txBox="1"/>
          <p:nvPr/>
        </p:nvSpPr>
        <p:spPr>
          <a:xfrm>
            <a:off x="9378643" y="2524168"/>
            <a:ext cx="4596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</a:t>
            </a:r>
            <a:r>
              <a:rPr lang="en-US" sz="2000" baseline="-25000" dirty="0"/>
              <a:t>w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EDEC832-E39E-439C-9395-3854503D81F0}"/>
              </a:ext>
            </a:extLst>
          </p:cNvPr>
          <p:cNvCxnSpPr>
            <a:cxnSpLocks/>
          </p:cNvCxnSpPr>
          <p:nvPr/>
        </p:nvCxnSpPr>
        <p:spPr>
          <a:xfrm flipH="1">
            <a:off x="11599191" y="4008248"/>
            <a:ext cx="1" cy="302211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138C5931-A968-4AB0-92DD-A946520AC3BD}"/>
              </a:ext>
            </a:extLst>
          </p:cNvPr>
          <p:cNvSpPr txBox="1"/>
          <p:nvPr/>
        </p:nvSpPr>
        <p:spPr>
          <a:xfrm>
            <a:off x="11361946" y="3608138"/>
            <a:ext cx="4596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b</a:t>
            </a:r>
            <a:r>
              <a:rPr lang="en-US" sz="2000" baseline="-25000" dirty="0"/>
              <a:t>h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A143361-2D1C-4EC3-9674-0B5DBB22F143}"/>
              </a:ext>
            </a:extLst>
          </p:cNvPr>
          <p:cNvCxnSpPr>
            <a:cxnSpLocks/>
            <a:stCxn id="27" idx="0"/>
          </p:cNvCxnSpPr>
          <p:nvPr/>
        </p:nvCxnSpPr>
        <p:spPr>
          <a:xfrm flipV="1">
            <a:off x="11591769" y="3267920"/>
            <a:ext cx="0" cy="340218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8168104-5412-427E-86F4-36D8370AA362}"/>
              </a:ext>
            </a:extLst>
          </p:cNvPr>
          <p:cNvCxnSpPr>
            <a:cxnSpLocks/>
          </p:cNvCxnSpPr>
          <p:nvPr/>
        </p:nvCxnSpPr>
        <p:spPr>
          <a:xfrm>
            <a:off x="7915606" y="3837255"/>
            <a:ext cx="6561" cy="550587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2EA2EDA-F351-4F4C-B8BB-119E3CDD9FC8}"/>
              </a:ext>
            </a:extLst>
          </p:cNvPr>
          <p:cNvCxnSpPr>
            <a:cxnSpLocks/>
          </p:cNvCxnSpPr>
          <p:nvPr/>
        </p:nvCxnSpPr>
        <p:spPr>
          <a:xfrm flipV="1">
            <a:off x="7908182" y="2958369"/>
            <a:ext cx="0" cy="478776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CE65A031-B69E-4976-8FDB-A963C51D8478}"/>
              </a:ext>
            </a:extLst>
          </p:cNvPr>
          <p:cNvCxnSpPr>
            <a:cxnSpLocks/>
            <a:stCxn id="39" idx="1"/>
          </p:cNvCxnSpPr>
          <p:nvPr/>
        </p:nvCxnSpPr>
        <p:spPr>
          <a:xfrm flipH="1">
            <a:off x="8620193" y="4642387"/>
            <a:ext cx="1152870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8BAC1E20-2923-4434-AF20-2767B94AB603}"/>
              </a:ext>
            </a:extLst>
          </p:cNvPr>
          <p:cNvCxnSpPr>
            <a:cxnSpLocks/>
            <a:stCxn id="39" idx="3"/>
          </p:cNvCxnSpPr>
          <p:nvPr/>
        </p:nvCxnSpPr>
        <p:spPr>
          <a:xfrm>
            <a:off x="10232708" y="4642387"/>
            <a:ext cx="1129238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4C731AE7-06BC-48E4-B420-3534472B2176}"/>
              </a:ext>
            </a:extLst>
          </p:cNvPr>
          <p:cNvSpPr txBox="1"/>
          <p:nvPr/>
        </p:nvSpPr>
        <p:spPr>
          <a:xfrm>
            <a:off x="9773063" y="4442332"/>
            <a:ext cx="4596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b</a:t>
            </a:r>
            <a:r>
              <a:rPr lang="en-US" sz="2000" baseline="-25000" dirty="0" err="1"/>
              <a:t>w</a:t>
            </a:r>
            <a:endParaRPr lang="en-US" sz="2000" baseline="-250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7B8D059-4085-4621-8E37-8321B26F1415}"/>
              </a:ext>
            </a:extLst>
          </p:cNvPr>
          <p:cNvSpPr txBox="1"/>
          <p:nvPr/>
        </p:nvSpPr>
        <p:spPr>
          <a:xfrm>
            <a:off x="7670936" y="3391623"/>
            <a:ext cx="4596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p</a:t>
            </a:r>
            <a:r>
              <a:rPr lang="en-US" sz="2000" baseline="-25000" dirty="0" err="1"/>
              <a:t>h</a:t>
            </a:r>
            <a:endParaRPr lang="en-US" sz="2000" baseline="-250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1D098AA-57E6-4315-A340-EBBDC939E0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197" y="2771544"/>
            <a:ext cx="2099126" cy="2131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294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Parameterization of Bounding Boxes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97219" y="1199149"/>
            <a:ext cx="110541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Need a stable parameterization of 4 parameters of bounding box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6D1B3D7-7B9F-4B2C-A41B-3FF8039EFBF4}"/>
              </a:ext>
            </a:extLst>
          </p:cNvPr>
          <p:cNvSpPr txBox="1"/>
          <p:nvPr/>
        </p:nvSpPr>
        <p:spPr>
          <a:xfrm>
            <a:off x="504644" y="1756352"/>
            <a:ext cx="7145968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 better parameterization is proposed:</a:t>
            </a:r>
            <a:br>
              <a:rPr lang="en-US" sz="2800" dirty="0"/>
            </a:b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The bounding box is now constrained and the parameterization is stable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i="1" dirty="0"/>
              <a:t>p</a:t>
            </a:r>
            <a:r>
              <a:rPr lang="en-US" sz="2800" i="1" baseline="-25000" dirty="0"/>
              <a:t>0</a:t>
            </a:r>
            <a:r>
              <a:rPr lang="en-US" sz="2800" dirty="0"/>
              <a:t> is the probability the box contains an object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74CA567-BA6F-4345-B6CF-6DFDF9D90C06}"/>
              </a:ext>
            </a:extLst>
          </p:cNvPr>
          <p:cNvSpPr/>
          <p:nvPr/>
        </p:nvSpPr>
        <p:spPr>
          <a:xfrm>
            <a:off x="8158328" y="2958369"/>
            <a:ext cx="3046443" cy="1429473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59DB2BC-717F-408C-B773-2189EE5B60F7}"/>
              </a:ext>
            </a:extLst>
          </p:cNvPr>
          <p:cNvSpPr/>
          <p:nvPr/>
        </p:nvSpPr>
        <p:spPr>
          <a:xfrm>
            <a:off x="9537563" y="3606423"/>
            <a:ext cx="141806" cy="1418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0F03C28-F84D-4849-B0AB-8F8DC4450CA5}"/>
              </a:ext>
            </a:extLst>
          </p:cNvPr>
          <p:cNvSpPr txBox="1"/>
          <p:nvPr/>
        </p:nvSpPr>
        <p:spPr>
          <a:xfrm>
            <a:off x="8811423" y="3375590"/>
            <a:ext cx="797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</a:t>
            </a:r>
            <a:r>
              <a:rPr lang="en-US" sz="2400" baseline="-25000" dirty="0"/>
              <a:t>x</a:t>
            </a:r>
            <a:r>
              <a:rPr lang="en-US" sz="2400" dirty="0"/>
              <a:t>, c</a:t>
            </a:r>
            <a:r>
              <a:rPr lang="en-US" sz="2400" baseline="-25000" dirty="0"/>
              <a:t>y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0832F5A-0402-4969-9A8C-4EB25E5D5F13}"/>
              </a:ext>
            </a:extLst>
          </p:cNvPr>
          <p:cNvSpPr/>
          <p:nvPr/>
        </p:nvSpPr>
        <p:spPr>
          <a:xfrm>
            <a:off x="8620193" y="3290297"/>
            <a:ext cx="2721429" cy="1020162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506C9AA-F7A1-4DFE-AFDB-84F3AF2165D9}"/>
              </a:ext>
            </a:extLst>
          </p:cNvPr>
          <p:cNvSpPr/>
          <p:nvPr/>
        </p:nvSpPr>
        <p:spPr>
          <a:xfrm>
            <a:off x="9910004" y="3729476"/>
            <a:ext cx="141806" cy="14180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77840DA-11CB-493D-8EFF-BAA7D0011338}"/>
              </a:ext>
            </a:extLst>
          </p:cNvPr>
          <p:cNvSpPr txBox="1"/>
          <p:nvPr/>
        </p:nvSpPr>
        <p:spPr>
          <a:xfrm>
            <a:off x="10016245" y="3498643"/>
            <a:ext cx="8329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</a:t>
            </a:r>
            <a:r>
              <a:rPr lang="en-US" sz="2400" baseline="-25000" dirty="0"/>
              <a:t>x</a:t>
            </a:r>
            <a:r>
              <a:rPr lang="en-US" sz="2400" dirty="0"/>
              <a:t>, b</a:t>
            </a:r>
            <a:r>
              <a:rPr lang="en-US" sz="2400" baseline="-25000" dirty="0"/>
              <a:t>y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8F5701E-6C8F-40D8-B94E-86CCED592AF3}"/>
              </a:ext>
            </a:extLst>
          </p:cNvPr>
          <p:cNvCxnSpPr>
            <a:cxnSpLocks/>
            <a:stCxn id="25" idx="1"/>
          </p:cNvCxnSpPr>
          <p:nvPr/>
        </p:nvCxnSpPr>
        <p:spPr>
          <a:xfrm flipH="1">
            <a:off x="8119509" y="2724223"/>
            <a:ext cx="125913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0D4FAF0-8CF8-4230-B135-C210284BCE79}"/>
              </a:ext>
            </a:extLst>
          </p:cNvPr>
          <p:cNvCxnSpPr>
            <a:cxnSpLocks/>
            <a:stCxn id="25" idx="3"/>
          </p:cNvCxnSpPr>
          <p:nvPr/>
        </p:nvCxnSpPr>
        <p:spPr>
          <a:xfrm>
            <a:off x="9838288" y="2724223"/>
            <a:ext cx="136648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9385B227-86FB-4A3A-84D5-824BDD7A8D15}"/>
              </a:ext>
            </a:extLst>
          </p:cNvPr>
          <p:cNvSpPr txBox="1"/>
          <p:nvPr/>
        </p:nvSpPr>
        <p:spPr>
          <a:xfrm>
            <a:off x="9378643" y="2524168"/>
            <a:ext cx="4596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</a:t>
            </a:r>
            <a:r>
              <a:rPr lang="en-US" sz="2000" baseline="-25000" dirty="0"/>
              <a:t>w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EDEC832-E39E-439C-9395-3854503D81F0}"/>
              </a:ext>
            </a:extLst>
          </p:cNvPr>
          <p:cNvCxnSpPr>
            <a:cxnSpLocks/>
          </p:cNvCxnSpPr>
          <p:nvPr/>
        </p:nvCxnSpPr>
        <p:spPr>
          <a:xfrm flipH="1">
            <a:off x="11599191" y="4008248"/>
            <a:ext cx="1" cy="302211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138C5931-A968-4AB0-92DD-A946520AC3BD}"/>
              </a:ext>
            </a:extLst>
          </p:cNvPr>
          <p:cNvSpPr txBox="1"/>
          <p:nvPr/>
        </p:nvSpPr>
        <p:spPr>
          <a:xfrm>
            <a:off x="11361946" y="3608138"/>
            <a:ext cx="4596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b</a:t>
            </a:r>
            <a:r>
              <a:rPr lang="en-US" sz="2000" baseline="-25000" dirty="0"/>
              <a:t>h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A143361-2D1C-4EC3-9674-0B5DBB22F143}"/>
              </a:ext>
            </a:extLst>
          </p:cNvPr>
          <p:cNvCxnSpPr>
            <a:cxnSpLocks/>
            <a:stCxn id="27" idx="0"/>
          </p:cNvCxnSpPr>
          <p:nvPr/>
        </p:nvCxnSpPr>
        <p:spPr>
          <a:xfrm flipV="1">
            <a:off x="11591769" y="3267920"/>
            <a:ext cx="0" cy="340218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8168104-5412-427E-86F4-36D8370AA362}"/>
              </a:ext>
            </a:extLst>
          </p:cNvPr>
          <p:cNvCxnSpPr>
            <a:cxnSpLocks/>
          </p:cNvCxnSpPr>
          <p:nvPr/>
        </p:nvCxnSpPr>
        <p:spPr>
          <a:xfrm>
            <a:off x="7915606" y="3837255"/>
            <a:ext cx="6561" cy="550587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2EA2EDA-F351-4F4C-B8BB-119E3CDD9FC8}"/>
              </a:ext>
            </a:extLst>
          </p:cNvPr>
          <p:cNvCxnSpPr>
            <a:cxnSpLocks/>
          </p:cNvCxnSpPr>
          <p:nvPr/>
        </p:nvCxnSpPr>
        <p:spPr>
          <a:xfrm flipV="1">
            <a:off x="7908182" y="2958369"/>
            <a:ext cx="0" cy="478776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CE65A031-B69E-4976-8FDB-A963C51D8478}"/>
              </a:ext>
            </a:extLst>
          </p:cNvPr>
          <p:cNvCxnSpPr>
            <a:cxnSpLocks/>
            <a:stCxn id="39" idx="1"/>
          </p:cNvCxnSpPr>
          <p:nvPr/>
        </p:nvCxnSpPr>
        <p:spPr>
          <a:xfrm flipH="1">
            <a:off x="8620193" y="4642387"/>
            <a:ext cx="1152870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8BAC1E20-2923-4434-AF20-2767B94AB603}"/>
              </a:ext>
            </a:extLst>
          </p:cNvPr>
          <p:cNvCxnSpPr>
            <a:cxnSpLocks/>
            <a:stCxn id="39" idx="3"/>
          </p:cNvCxnSpPr>
          <p:nvPr/>
        </p:nvCxnSpPr>
        <p:spPr>
          <a:xfrm>
            <a:off x="10232708" y="4642387"/>
            <a:ext cx="1129238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4C731AE7-06BC-48E4-B420-3534472B2176}"/>
              </a:ext>
            </a:extLst>
          </p:cNvPr>
          <p:cNvSpPr txBox="1"/>
          <p:nvPr/>
        </p:nvSpPr>
        <p:spPr>
          <a:xfrm>
            <a:off x="9773063" y="4442332"/>
            <a:ext cx="4596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b</a:t>
            </a:r>
            <a:r>
              <a:rPr lang="en-US" sz="2000" baseline="-25000" dirty="0" err="1"/>
              <a:t>w</a:t>
            </a:r>
            <a:endParaRPr lang="en-US" sz="2000" baseline="-250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7B8D059-4085-4621-8E37-8321B26F1415}"/>
              </a:ext>
            </a:extLst>
          </p:cNvPr>
          <p:cNvSpPr txBox="1"/>
          <p:nvPr/>
        </p:nvSpPr>
        <p:spPr>
          <a:xfrm>
            <a:off x="7670936" y="3391623"/>
            <a:ext cx="4596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p</a:t>
            </a:r>
            <a:r>
              <a:rPr lang="en-US" sz="2000" baseline="-25000" dirty="0" err="1"/>
              <a:t>h</a:t>
            </a:r>
            <a:endParaRPr lang="en-US" sz="2000" baseline="-25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14AABE-89F4-4C49-8F0F-6007B9C52C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152" y="2288583"/>
            <a:ext cx="5968571" cy="2353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59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59BB3A-C8D2-4B03-35EB-CDDC1B6AE4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1">
            <a:extLst>
              <a:ext uri="{FF2B5EF4-FFF2-40B4-BE49-F238E27FC236}">
                <a16:creationId xmlns:a16="http://schemas.microsoft.com/office/drawing/2014/main" id="{C73DE7B3-540B-833C-C037-6B6CFBCE2609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Multiple Prior Bounding Boxes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9EE8694-8A0F-997F-8F06-63DF60F01369}"/>
              </a:ext>
            </a:extLst>
          </p:cNvPr>
          <p:cNvSpPr txBox="1"/>
          <p:nvPr/>
        </p:nvSpPr>
        <p:spPr>
          <a:xfrm>
            <a:off x="179179" y="1261651"/>
            <a:ext cx="11160413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Images contain many objects, often in close proximity 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/>
              <a:t>Mulit</a:t>
            </a:r>
            <a:r>
              <a:rPr lang="en-US" sz="2800" dirty="0"/>
              <a:t>-box algorithms start by dividing the image into a grid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Use odd numbered dimensions for grid so there is a central grid cell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Within each grid cell, candidate (prior) bounding boxes are tested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Bounding box candidates are fit around centroids of objects in each grid cell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Nonmaximal suppression used to filter bounding box candidates</a:t>
            </a:r>
          </a:p>
        </p:txBody>
      </p:sp>
    </p:spTree>
    <p:extLst>
      <p:ext uri="{BB962C8B-B14F-4D97-AF65-F5344CB8AC3E}">
        <p14:creationId xmlns:p14="http://schemas.microsoft.com/office/powerpoint/2010/main" val="3177115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90025" y="1049383"/>
            <a:ext cx="11525250" cy="5591447"/>
          </a:xfrm>
        </p:spPr>
        <p:txBody>
          <a:bodyPr>
            <a:normAutofit/>
          </a:bodyPr>
          <a:lstStyle/>
          <a:p>
            <a:pPr marL="0" indent="0">
              <a:spcBef>
                <a:spcPts val="400"/>
              </a:spcBef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Goal of object detection is to find, localize and identify objects in an image  </a:t>
            </a:r>
          </a:p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Is a </a:t>
            </a:r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</a:rPr>
              <a:t>multi-task AI problem  </a:t>
            </a:r>
          </a:p>
          <a:p>
            <a:pPr>
              <a:spcBef>
                <a:spcPts val="400"/>
              </a:spcBef>
            </a:pPr>
            <a:r>
              <a:rPr lang="en-GB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Finding numeric values of bounding box location and dimensions is a </a:t>
            </a:r>
            <a:r>
              <a:rPr lang="en-GB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regression problem</a:t>
            </a:r>
          </a:p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Identification of objects in bounding boxes is a </a:t>
            </a:r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</a:rPr>
              <a:t>classification problem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</a:p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Training models requires a </a:t>
            </a:r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</a:rPr>
              <a:t>multi-task loss function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!</a:t>
            </a:r>
          </a:p>
          <a:p>
            <a:pPr lvl="1">
              <a:spcBef>
                <a:spcPts val="400"/>
              </a:spcBef>
            </a:pP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0">
              <a:spcBef>
                <a:spcPts val="400"/>
              </a:spcBef>
              <a:buNone/>
            </a:pPr>
            <a:r>
              <a:rPr lang="en-GB" sz="2400" dirty="0">
                <a:ea typeface="Segoe UI" panose="020B0502040204020203" pitchFamily="34" charset="0"/>
                <a:cs typeface="Segoe UI" panose="020B0502040204020203" pitchFamily="34" charset="0"/>
              </a:rPr>
              <a:t>Try it yourself! Object detection is widely used commercially</a:t>
            </a:r>
          </a:p>
          <a:p>
            <a:pPr marL="457200" indent="0">
              <a:spcBef>
                <a:spcPts val="400"/>
              </a:spcBef>
              <a:buNone/>
            </a:pPr>
            <a:r>
              <a:rPr lang="en-US" sz="2400" dirty="0">
                <a:hlinkClick r:id="rId3"/>
              </a:rPr>
              <a:t>https://cloud.google.com/vision/automl/object-detection/docs/</a:t>
            </a:r>
            <a:r>
              <a:rPr lang="en-US" sz="2400" dirty="0"/>
              <a:t>  </a:t>
            </a:r>
            <a:endParaRPr lang="en-GB" sz="2400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0">
              <a:spcBef>
                <a:spcPts val="400"/>
              </a:spcBef>
              <a:buNone/>
            </a:pPr>
            <a:r>
              <a:rPr lang="en-GB" sz="2400" dirty="0">
                <a:ea typeface="Segoe UI" panose="020B0502040204020203" pitchFamily="34" charset="0"/>
                <a:cs typeface="Segoe UI" panose="020B0502040204020203" pitchFamily="34" charset="0"/>
                <a:hlinkClick r:id="rId4"/>
              </a:rPr>
              <a:t>https://docs.microsoft.com/en-us/azure/cognitive-services/custom-vision-service/get-started-build-detector</a:t>
            </a:r>
            <a:r>
              <a:rPr lang="en-GB" sz="2400" dirty="0"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</a:p>
          <a:p>
            <a:pPr marL="457200" indent="0">
              <a:spcBef>
                <a:spcPts val="400"/>
              </a:spcBef>
              <a:buNone/>
            </a:pPr>
            <a:r>
              <a:rPr lang="en-GB" sz="2400" dirty="0">
                <a:ea typeface="Segoe UI" panose="020B0502040204020203" pitchFamily="34" charset="0"/>
                <a:cs typeface="Segoe UI" panose="020B0502040204020203" pitchFamily="34" charset="0"/>
                <a:hlinkClick r:id="rId5"/>
              </a:rPr>
              <a:t>https://huggingface.co/models?pipeline_tag=object-detection</a:t>
            </a:r>
            <a:r>
              <a:rPr lang="en-GB" sz="2400" dirty="0">
                <a:ea typeface="Segoe UI" panose="020B0502040204020203" pitchFamily="34" charset="0"/>
                <a:cs typeface="Segoe UI" panose="020B0502040204020203" pitchFamily="34" charset="0"/>
              </a:rPr>
              <a:t> 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605" y="331471"/>
            <a:ext cx="11525250" cy="580268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Segoe"/>
              </a:rPr>
              <a:t>Overview of Object Detection</a:t>
            </a:r>
          </a:p>
        </p:txBody>
      </p:sp>
    </p:spTree>
    <p:extLst>
      <p:ext uri="{BB962C8B-B14F-4D97-AF65-F5344CB8AC3E}">
        <p14:creationId xmlns:p14="http://schemas.microsoft.com/office/powerpoint/2010/main" val="1744487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00113B1-ED9C-4A1C-8B7B-CE9D50ACFCF8}"/>
              </a:ext>
            </a:extLst>
          </p:cNvPr>
          <p:cNvCxnSpPr>
            <a:cxnSpLocks/>
          </p:cNvCxnSpPr>
          <p:nvPr/>
        </p:nvCxnSpPr>
        <p:spPr>
          <a:xfrm>
            <a:off x="11408526" y="1256485"/>
            <a:ext cx="164461" cy="2302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48E7318-9783-4441-A0D4-1C1F3E625264}"/>
              </a:ext>
            </a:extLst>
          </p:cNvPr>
          <p:cNvCxnSpPr>
            <a:cxnSpLocks/>
          </p:cNvCxnSpPr>
          <p:nvPr/>
        </p:nvCxnSpPr>
        <p:spPr>
          <a:xfrm>
            <a:off x="4384002" y="2837347"/>
            <a:ext cx="7746540" cy="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20C1808-D735-4134-B979-5299C1AD01E5}"/>
              </a:ext>
            </a:extLst>
          </p:cNvPr>
          <p:cNvCxnSpPr>
            <a:cxnSpLocks/>
          </p:cNvCxnSpPr>
          <p:nvPr/>
        </p:nvCxnSpPr>
        <p:spPr>
          <a:xfrm>
            <a:off x="4445460" y="4844843"/>
            <a:ext cx="7746540" cy="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0E36428-7328-4841-AF66-027F471C5A9C}"/>
              </a:ext>
            </a:extLst>
          </p:cNvPr>
          <p:cNvCxnSpPr>
            <a:cxnSpLocks/>
          </p:cNvCxnSpPr>
          <p:nvPr/>
        </p:nvCxnSpPr>
        <p:spPr>
          <a:xfrm flipV="1">
            <a:off x="6852773" y="1018015"/>
            <a:ext cx="0" cy="5795585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15C4629-BF80-4638-90A5-9CCE4A66B872}"/>
              </a:ext>
            </a:extLst>
          </p:cNvPr>
          <p:cNvCxnSpPr>
            <a:cxnSpLocks/>
          </p:cNvCxnSpPr>
          <p:nvPr/>
        </p:nvCxnSpPr>
        <p:spPr>
          <a:xfrm flipV="1">
            <a:off x="9471238" y="996819"/>
            <a:ext cx="0" cy="5795585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itle 1">
            <a:extLst>
              <a:ext uri="{FF2B5EF4-FFF2-40B4-BE49-F238E27FC236}">
                <a16:creationId xmlns:a16="http://schemas.microsoft.com/office/drawing/2014/main" id="{5A054447-1078-40B9-B29F-FFDA578E4077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Multiple Prior Bounding Boxes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FD85E12-4B98-43C3-9BDD-76C666F1B208}"/>
              </a:ext>
            </a:extLst>
          </p:cNvPr>
          <p:cNvSpPr txBox="1"/>
          <p:nvPr/>
        </p:nvSpPr>
        <p:spPr>
          <a:xfrm>
            <a:off x="179180" y="1261651"/>
            <a:ext cx="4146938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Images can contain many objects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Algorithm divides image into a grid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Can fit bounding boxes around centroids in each of the grid cells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Use odd grid dimensions so there is a centroid at the center of image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78BE465-D84A-4F3B-85DB-77A33424CD87}"/>
              </a:ext>
            </a:extLst>
          </p:cNvPr>
          <p:cNvSpPr/>
          <p:nvPr/>
        </p:nvSpPr>
        <p:spPr>
          <a:xfrm>
            <a:off x="4384002" y="1043405"/>
            <a:ext cx="7746535" cy="577438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823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AE7B0F7-5C52-4CB8-9264-C78A5E56EA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4553" y="1018016"/>
            <a:ext cx="7727447" cy="5795585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00113B1-ED9C-4A1C-8B7B-CE9D50ACFCF8}"/>
              </a:ext>
            </a:extLst>
          </p:cNvPr>
          <p:cNvCxnSpPr>
            <a:cxnSpLocks/>
          </p:cNvCxnSpPr>
          <p:nvPr/>
        </p:nvCxnSpPr>
        <p:spPr>
          <a:xfrm>
            <a:off x="11408526" y="1256485"/>
            <a:ext cx="164461" cy="2302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48E7318-9783-4441-A0D4-1C1F3E625264}"/>
              </a:ext>
            </a:extLst>
          </p:cNvPr>
          <p:cNvCxnSpPr>
            <a:cxnSpLocks/>
          </p:cNvCxnSpPr>
          <p:nvPr/>
        </p:nvCxnSpPr>
        <p:spPr>
          <a:xfrm>
            <a:off x="4464553" y="2927402"/>
            <a:ext cx="7746540" cy="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20C1808-D735-4134-B979-5299C1AD01E5}"/>
              </a:ext>
            </a:extLst>
          </p:cNvPr>
          <p:cNvCxnSpPr>
            <a:cxnSpLocks/>
          </p:cNvCxnSpPr>
          <p:nvPr/>
        </p:nvCxnSpPr>
        <p:spPr>
          <a:xfrm>
            <a:off x="4464553" y="4865625"/>
            <a:ext cx="7746540" cy="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0E36428-7328-4841-AF66-027F471C5A9C}"/>
              </a:ext>
            </a:extLst>
          </p:cNvPr>
          <p:cNvCxnSpPr>
            <a:cxnSpLocks/>
          </p:cNvCxnSpPr>
          <p:nvPr/>
        </p:nvCxnSpPr>
        <p:spPr>
          <a:xfrm flipV="1">
            <a:off x="6852773" y="1018015"/>
            <a:ext cx="0" cy="5795585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15C4629-BF80-4638-90A5-9CCE4A66B872}"/>
              </a:ext>
            </a:extLst>
          </p:cNvPr>
          <p:cNvCxnSpPr>
            <a:cxnSpLocks/>
          </p:cNvCxnSpPr>
          <p:nvPr/>
        </p:nvCxnSpPr>
        <p:spPr>
          <a:xfrm flipV="1">
            <a:off x="9471238" y="996819"/>
            <a:ext cx="0" cy="5795585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itle 1">
            <a:extLst>
              <a:ext uri="{FF2B5EF4-FFF2-40B4-BE49-F238E27FC236}">
                <a16:creationId xmlns:a16="http://schemas.microsoft.com/office/drawing/2014/main" id="{5A054447-1078-40B9-B29F-FFDA578E4077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Multiple Prior Bounding Boxes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FD85E12-4B98-43C3-9BDD-76C666F1B208}"/>
              </a:ext>
            </a:extLst>
          </p:cNvPr>
          <p:cNvSpPr txBox="1"/>
          <p:nvPr/>
        </p:nvSpPr>
        <p:spPr>
          <a:xfrm>
            <a:off x="179180" y="1261651"/>
            <a:ext cx="414693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Images contain many objects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Divide image into grid cells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Locate </a:t>
            </a:r>
            <a:r>
              <a:rPr lang="en-US" sz="2800"/>
              <a:t>objects in the grid cells</a:t>
            </a: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Use grids at different scales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070712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Multiple Prior Bounding Boxes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110541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There are many possible bounding box proposals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63DA7C-FB94-425A-A93A-605465237C1B}"/>
              </a:ext>
            </a:extLst>
          </p:cNvPr>
          <p:cNvSpPr txBox="1"/>
          <p:nvPr/>
        </p:nvSpPr>
        <p:spPr>
          <a:xfrm>
            <a:off x="504644" y="1756352"/>
            <a:ext cx="714596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Start with a first bounding box proposal, with centroid centered on grid cell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Box proposals with different aspect ratios and same centroid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Apply non-maximal suppression to box estimates using proposals as prior  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F41FCDB-B2B7-43EE-914C-091A810B1652}"/>
              </a:ext>
            </a:extLst>
          </p:cNvPr>
          <p:cNvGrpSpPr/>
          <p:nvPr/>
        </p:nvGrpSpPr>
        <p:grpSpPr>
          <a:xfrm>
            <a:off x="8539860" y="3147668"/>
            <a:ext cx="3046443" cy="1429473"/>
            <a:chOff x="4271239" y="1649501"/>
            <a:chExt cx="3046443" cy="142947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0D4BE36-6B7B-4BFB-A2DC-7A06F196AFFD}"/>
                </a:ext>
              </a:extLst>
            </p:cNvPr>
            <p:cNvSpPr/>
            <p:nvPr/>
          </p:nvSpPr>
          <p:spPr>
            <a:xfrm>
              <a:off x="4271239" y="1649501"/>
              <a:ext cx="3046443" cy="1429473"/>
            </a:xfrm>
            <a:prstGeom prst="rect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CB57EE6F-471F-4BA7-B735-312431AEBE23}"/>
                </a:ext>
              </a:extLst>
            </p:cNvPr>
            <p:cNvSpPr/>
            <p:nvPr/>
          </p:nvSpPr>
          <p:spPr>
            <a:xfrm>
              <a:off x="5652655" y="2293336"/>
              <a:ext cx="141806" cy="14180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C3A6DB23-A74B-4E4C-96B8-48A877203656}"/>
              </a:ext>
            </a:extLst>
          </p:cNvPr>
          <p:cNvSpPr/>
          <p:nvPr/>
        </p:nvSpPr>
        <p:spPr>
          <a:xfrm rot="5400000">
            <a:off x="8539861" y="3147669"/>
            <a:ext cx="3046443" cy="1429473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9AC588B-5452-4B52-91F7-EEF029C822C1}"/>
              </a:ext>
            </a:extLst>
          </p:cNvPr>
          <p:cNvSpPr/>
          <p:nvPr/>
        </p:nvSpPr>
        <p:spPr>
          <a:xfrm>
            <a:off x="9005441" y="2906443"/>
            <a:ext cx="2115281" cy="1951046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815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AE7B0F7-5C52-4CB8-9264-C78A5E56EA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4553" y="1018016"/>
            <a:ext cx="7727447" cy="5795585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33E486EA-5F0D-4E6E-B10C-4BA8CF4B53A3}"/>
              </a:ext>
            </a:extLst>
          </p:cNvPr>
          <p:cNvGrpSpPr/>
          <p:nvPr/>
        </p:nvGrpSpPr>
        <p:grpSpPr>
          <a:xfrm>
            <a:off x="6487870" y="3159264"/>
            <a:ext cx="3394463" cy="1429473"/>
            <a:chOff x="4271239" y="1649501"/>
            <a:chExt cx="3046443" cy="1429473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5F51F234-7629-429E-AFFC-D4BC77B0F6A9}"/>
                </a:ext>
              </a:extLst>
            </p:cNvPr>
            <p:cNvSpPr/>
            <p:nvPr/>
          </p:nvSpPr>
          <p:spPr>
            <a:xfrm>
              <a:off x="4271239" y="1649501"/>
              <a:ext cx="3046443" cy="1429473"/>
            </a:xfrm>
            <a:prstGeom prst="rect">
              <a:avLst/>
            </a:prstGeom>
            <a:noFill/>
            <a:ln w="412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7BFEB2BB-BE55-4064-A25C-28975EDEEF11}"/>
                </a:ext>
              </a:extLst>
            </p:cNvPr>
            <p:cNvSpPr/>
            <p:nvPr/>
          </p:nvSpPr>
          <p:spPr>
            <a:xfrm>
              <a:off x="5652655" y="2293336"/>
              <a:ext cx="141806" cy="141804"/>
            </a:xfrm>
            <a:prstGeom prst="ellipse">
              <a:avLst/>
            </a:prstGeom>
            <a:ln w="412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19BA96A3-E03D-45FB-A814-E045FEEAAC70}"/>
              </a:ext>
            </a:extLst>
          </p:cNvPr>
          <p:cNvSpPr/>
          <p:nvPr/>
        </p:nvSpPr>
        <p:spPr>
          <a:xfrm rot="5400000">
            <a:off x="6588122" y="3159265"/>
            <a:ext cx="3046443" cy="1429473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5B916E3-7646-481F-97B8-FB844D4DAFA0}"/>
              </a:ext>
            </a:extLst>
          </p:cNvPr>
          <p:cNvSpPr/>
          <p:nvPr/>
        </p:nvSpPr>
        <p:spPr>
          <a:xfrm rot="5400000">
            <a:off x="9502842" y="4841246"/>
            <a:ext cx="2515232" cy="1429473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00113B1-ED9C-4A1C-8B7B-CE9D50ACFCF8}"/>
              </a:ext>
            </a:extLst>
          </p:cNvPr>
          <p:cNvCxnSpPr>
            <a:cxnSpLocks/>
          </p:cNvCxnSpPr>
          <p:nvPr/>
        </p:nvCxnSpPr>
        <p:spPr>
          <a:xfrm>
            <a:off x="11408526" y="1256485"/>
            <a:ext cx="164461" cy="2302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48E7318-9783-4441-A0D4-1C1F3E625264}"/>
              </a:ext>
            </a:extLst>
          </p:cNvPr>
          <p:cNvCxnSpPr>
            <a:cxnSpLocks/>
          </p:cNvCxnSpPr>
          <p:nvPr/>
        </p:nvCxnSpPr>
        <p:spPr>
          <a:xfrm>
            <a:off x="4464553" y="2927402"/>
            <a:ext cx="7746540" cy="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20C1808-D735-4134-B979-5299C1AD01E5}"/>
              </a:ext>
            </a:extLst>
          </p:cNvPr>
          <p:cNvCxnSpPr>
            <a:cxnSpLocks/>
          </p:cNvCxnSpPr>
          <p:nvPr/>
        </p:nvCxnSpPr>
        <p:spPr>
          <a:xfrm>
            <a:off x="4464553" y="4865625"/>
            <a:ext cx="7746540" cy="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0E36428-7328-4841-AF66-027F471C5A9C}"/>
              </a:ext>
            </a:extLst>
          </p:cNvPr>
          <p:cNvCxnSpPr>
            <a:cxnSpLocks/>
          </p:cNvCxnSpPr>
          <p:nvPr/>
        </p:nvCxnSpPr>
        <p:spPr>
          <a:xfrm flipV="1">
            <a:off x="6852773" y="1018015"/>
            <a:ext cx="0" cy="5795585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15C4629-BF80-4638-90A5-9CCE4A66B872}"/>
              </a:ext>
            </a:extLst>
          </p:cNvPr>
          <p:cNvCxnSpPr>
            <a:cxnSpLocks/>
          </p:cNvCxnSpPr>
          <p:nvPr/>
        </p:nvCxnSpPr>
        <p:spPr>
          <a:xfrm flipV="1">
            <a:off x="9471238" y="996819"/>
            <a:ext cx="0" cy="5795585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0689F464-01A1-4AD1-8E82-C97839090BAA}"/>
              </a:ext>
            </a:extLst>
          </p:cNvPr>
          <p:cNvGrpSpPr/>
          <p:nvPr/>
        </p:nvGrpSpPr>
        <p:grpSpPr>
          <a:xfrm>
            <a:off x="9066609" y="5106850"/>
            <a:ext cx="3144483" cy="1429473"/>
            <a:chOff x="4271239" y="1649501"/>
            <a:chExt cx="3046443" cy="1429473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7C3BF66-6A6B-4314-B98D-A7CB557ADA65}"/>
                </a:ext>
              </a:extLst>
            </p:cNvPr>
            <p:cNvSpPr/>
            <p:nvPr/>
          </p:nvSpPr>
          <p:spPr>
            <a:xfrm>
              <a:off x="4271239" y="1649501"/>
              <a:ext cx="3046443" cy="1429473"/>
            </a:xfrm>
            <a:prstGeom prst="rect">
              <a:avLst/>
            </a:prstGeom>
            <a:noFill/>
            <a:ln w="412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E7E55EC-A8BC-4625-B1A7-7B23CD2BE60D}"/>
                </a:ext>
              </a:extLst>
            </p:cNvPr>
            <p:cNvSpPr/>
            <p:nvPr/>
          </p:nvSpPr>
          <p:spPr>
            <a:xfrm>
              <a:off x="5652655" y="2293336"/>
              <a:ext cx="141806" cy="141804"/>
            </a:xfrm>
            <a:prstGeom prst="ellipse">
              <a:avLst/>
            </a:prstGeom>
            <a:ln w="412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E2B497A2-7BC7-4923-88BC-C322A4DCBA00}"/>
              </a:ext>
            </a:extLst>
          </p:cNvPr>
          <p:cNvSpPr/>
          <p:nvPr/>
        </p:nvSpPr>
        <p:spPr>
          <a:xfrm>
            <a:off x="7053702" y="2918039"/>
            <a:ext cx="2115281" cy="195104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A4F8CCA-6758-47E8-818F-8023CC0870F5}"/>
              </a:ext>
            </a:extLst>
          </p:cNvPr>
          <p:cNvSpPr/>
          <p:nvPr/>
        </p:nvSpPr>
        <p:spPr>
          <a:xfrm>
            <a:off x="9702817" y="4865625"/>
            <a:ext cx="2115281" cy="195104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5A054447-1078-40B9-B29F-FFDA578E4077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Multiple Prior Bounding Boxes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FD85E12-4B98-43C3-9BDD-76C666F1B208}"/>
              </a:ext>
            </a:extLst>
          </p:cNvPr>
          <p:cNvSpPr txBox="1"/>
          <p:nvPr/>
        </p:nvSpPr>
        <p:spPr>
          <a:xfrm>
            <a:off x="179180" y="1261651"/>
            <a:ext cx="4146938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Multiple objects in image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Bounding box prototypes center on grid elements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Multiple prior bounding box candidates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Apply non-maximal suppression to find best fit bounding boxes</a:t>
            </a:r>
          </a:p>
        </p:txBody>
      </p:sp>
    </p:spTree>
    <p:extLst>
      <p:ext uri="{BB962C8B-B14F-4D97-AF65-F5344CB8AC3E}">
        <p14:creationId xmlns:p14="http://schemas.microsoft.com/office/powerpoint/2010/main" val="1943569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3" grpId="0" animBg="1"/>
      <p:bldP spid="10" grpId="0" animBg="1"/>
      <p:bldP spid="14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Finding Priors for Bounding Boxes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110541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Good priors are required for solution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63DA7C-FB94-425A-A93A-605465237C1B}"/>
              </a:ext>
            </a:extLst>
          </p:cNvPr>
          <p:cNvSpPr txBox="1"/>
          <p:nvPr/>
        </p:nvSpPr>
        <p:spPr>
          <a:xfrm>
            <a:off x="504644" y="1756352"/>
            <a:ext cx="497659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Priors for VOC and COCO for YOLO models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For both datasets, tall and narrow priors are favored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FECB128-8C32-4BA2-B8C7-AAA86D5301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4385" y="1648529"/>
            <a:ext cx="4748231" cy="4865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752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Performance comparison and trade-offs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7" y="951176"/>
            <a:ext cx="113913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YOLOv2 (9000) uses overlapping bounding boxes at multiple scales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DC4DAB-D0FD-4F2D-AF9E-B4CC5D348F14}"/>
              </a:ext>
            </a:extLst>
          </p:cNvPr>
          <p:cNvSpPr txBox="1"/>
          <p:nvPr/>
        </p:nvSpPr>
        <p:spPr>
          <a:xfrm>
            <a:off x="458605" y="1758268"/>
            <a:ext cx="4590596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Starts with a grid of </a:t>
            </a:r>
            <a:r>
              <a:rPr lang="en-US" sz="2800" b="1" dirty="0"/>
              <a:t>anchor boxes </a:t>
            </a:r>
            <a:r>
              <a:rPr lang="en-US" sz="2800" dirty="0"/>
              <a:t>on a single grid</a:t>
            </a:r>
            <a:r>
              <a:rPr lang="en-US" sz="2800" b="1" dirty="0"/>
              <a:t>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Priors for </a:t>
            </a:r>
            <a:r>
              <a:rPr lang="en-US" sz="2800" b="1" dirty="0"/>
              <a:t>multiple scale bounding boxes </a:t>
            </a:r>
            <a:r>
              <a:rPr lang="en-US" sz="2800" dirty="0"/>
              <a:t>around anchor boxes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r>
              <a:rPr lang="en-US" sz="2000" dirty="0"/>
              <a:t>From </a:t>
            </a:r>
            <a:r>
              <a:rPr lang="en-US" sz="2000" dirty="0">
                <a:hlinkClick r:id="rId3"/>
              </a:rPr>
              <a:t>Redmon, et. al. 2016</a:t>
            </a:r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59026A-B7B3-430C-A7EA-76D3033932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0155" y="1800431"/>
            <a:ext cx="6821023" cy="4478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561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Performance comparison and trade-offs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7" y="951176"/>
            <a:ext cx="113913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YOLOv2 (9000) uses overlapping bounding boxes at multiple scales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DC4DAB-D0FD-4F2D-AF9E-B4CC5D348F14}"/>
              </a:ext>
            </a:extLst>
          </p:cNvPr>
          <p:cNvSpPr txBox="1"/>
          <p:nvPr/>
        </p:nvSpPr>
        <p:spPr>
          <a:xfrm>
            <a:off x="458605" y="1758268"/>
            <a:ext cx="4590596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Priors for multiple scale bounding boxes around anchor boxes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Attention map </a:t>
            </a:r>
            <a:r>
              <a:rPr lang="en-US" sz="2800" dirty="0"/>
              <a:t>used to determine probabilities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Non-maximal suppression </a:t>
            </a:r>
            <a:r>
              <a:rPr lang="en-US" sz="2800" dirty="0"/>
              <a:t>of bounding boxes using probabilities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Result is bounding boxes at multiple scales </a:t>
            </a:r>
          </a:p>
          <a:p>
            <a:r>
              <a:rPr lang="en-US" sz="2000" dirty="0"/>
              <a:t>From </a:t>
            </a:r>
            <a:r>
              <a:rPr lang="en-US" sz="2000" dirty="0">
                <a:hlinkClick r:id="rId3"/>
              </a:rPr>
              <a:t>Redmon, et. al. 2016</a:t>
            </a:r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59026A-B7B3-430C-A7EA-76D3033932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0155" y="1800431"/>
            <a:ext cx="6821023" cy="4478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643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496320E5-E4E6-80D3-3B4F-02CA50EA44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1">
            <a:extLst>
              <a:ext uri="{FF2B5EF4-FFF2-40B4-BE49-F238E27FC236}">
                <a16:creationId xmlns:a16="http://schemas.microsoft.com/office/drawing/2014/main" id="{A9D9F1BA-A5D2-1102-D17D-A10E7E494304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Multiple Prior Bounding Boxes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A82414E-D1A8-F65C-3825-E4C77C88B9D8}"/>
              </a:ext>
            </a:extLst>
          </p:cNvPr>
          <p:cNvSpPr txBox="1"/>
          <p:nvPr/>
        </p:nvSpPr>
        <p:spPr>
          <a:xfrm>
            <a:off x="179179" y="1261651"/>
            <a:ext cx="1137738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Non-maximal suppression must be applied to multiple overlapping bounding boxes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Select box with highest confidence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Discard other boxes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609FD6C-0322-D02E-1226-B4F8F40AF4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2819" y="3429000"/>
            <a:ext cx="9608949" cy="3371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254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AA4685-E6C4-43C0-1F13-B1ECE5DA58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248E0-D6C9-4280-984D-736FE4CCB1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2454140"/>
          </a:xfrm>
        </p:spPr>
        <p:txBody>
          <a:bodyPr/>
          <a:lstStyle/>
          <a:p>
            <a:pPr algn="ctr"/>
            <a:r>
              <a:rPr lang="en-US" dirty="0"/>
              <a:t>Anchor and Anchorless Detectors</a:t>
            </a:r>
          </a:p>
        </p:txBody>
      </p:sp>
    </p:spTree>
    <p:extLst>
      <p:ext uri="{BB962C8B-B14F-4D97-AF65-F5344CB8AC3E}">
        <p14:creationId xmlns:p14="http://schemas.microsoft.com/office/powerpoint/2010/main" val="27958972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Anchor vs. Anchorless Algorithms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63DA7C-FB94-425A-A93A-605465237C1B}"/>
              </a:ext>
            </a:extLst>
          </p:cNvPr>
          <p:cNvSpPr txBox="1"/>
          <p:nvPr/>
        </p:nvSpPr>
        <p:spPr>
          <a:xfrm>
            <a:off x="391728" y="1093161"/>
            <a:ext cx="11278779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Anchorless algorithms have advantages in speed and flexibility  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So far, we have focused on anchor box based algorithms 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Use overlapping multi-scale bounding box proposals as priors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Finite number of proposals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But, large numbers of proposals required in practice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Leads to high accuracy, but slow frame rate     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Anchorless algorithms locate objects on a grid     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Anchorless algorithms are </a:t>
            </a:r>
            <a:r>
              <a:rPr lang="en-US" sz="2800" b="1" dirty="0"/>
              <a:t>dense tasks</a:t>
            </a:r>
            <a:r>
              <a:rPr lang="en-US" sz="2800" dirty="0"/>
              <a:t>, e.g. at pixel level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Example grid can have stride 5, or 10, or 20 pixels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Find center of object and bounding box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Classify object in box  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Method is faster in practice, but generally less accurate</a:t>
            </a:r>
          </a:p>
        </p:txBody>
      </p:sp>
    </p:spTree>
    <p:extLst>
      <p:ext uri="{BB962C8B-B14F-4D97-AF65-F5344CB8AC3E}">
        <p14:creationId xmlns:p14="http://schemas.microsoft.com/office/powerpoint/2010/main" val="1440634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90025" y="1049383"/>
            <a:ext cx="11380335" cy="1632857"/>
          </a:xfrm>
        </p:spPr>
        <p:txBody>
          <a:bodyPr>
            <a:normAutofit/>
          </a:bodyPr>
          <a:lstStyle/>
          <a:p>
            <a:pPr marL="0" indent="0">
              <a:spcBef>
                <a:spcPts val="400"/>
              </a:spcBef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As alternative can use semantic segmentation – closely related algorithms </a:t>
            </a:r>
          </a:p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Semantic segmentation is a primary tool for scene understanding</a:t>
            </a:r>
          </a:p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More on this method in another lesson</a:t>
            </a:r>
          </a:p>
          <a:p>
            <a:pPr>
              <a:spcBef>
                <a:spcPts val="400"/>
              </a:spcBef>
            </a:pPr>
            <a:endParaRPr lang="en-GB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spcBef>
                <a:spcPts val="400"/>
              </a:spcBef>
            </a:pPr>
            <a:endParaRPr lang="en-GB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605" y="331471"/>
            <a:ext cx="11525250" cy="580268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Segoe"/>
              </a:rPr>
              <a:t>Overview of Object Detection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7F8BAF-8974-4AED-9A54-A3AC47C040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5213" y="2909260"/>
            <a:ext cx="7845707" cy="3782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134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Anchor vs. Anchorless Algorithms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63DA7C-FB94-425A-A93A-605465237C1B}"/>
              </a:ext>
            </a:extLst>
          </p:cNvPr>
          <p:cNvSpPr txBox="1"/>
          <p:nvPr/>
        </p:nvSpPr>
        <p:spPr>
          <a:xfrm>
            <a:off x="391728" y="1093161"/>
            <a:ext cx="1127877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Comparison of anchor-based and anchorless object detection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Anchor-based uses closest prior to find optimal bounding box  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Anchorless algorithms locate center of object and fit box dimensions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DFD1E9-889E-2359-3D1A-F18D3FA29A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4912" y="2804484"/>
            <a:ext cx="6388491" cy="405351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0FF580B-EE02-6D29-F003-74B15374AC8A}"/>
              </a:ext>
            </a:extLst>
          </p:cNvPr>
          <p:cNvSpPr txBox="1"/>
          <p:nvPr/>
        </p:nvSpPr>
        <p:spPr>
          <a:xfrm>
            <a:off x="8828868" y="4101885"/>
            <a:ext cx="14155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From Wang, et.al, 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8760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6637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Anchor vs. Anchorless Algorithms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63DA7C-FB94-425A-A93A-605465237C1B}"/>
              </a:ext>
            </a:extLst>
          </p:cNvPr>
          <p:cNvSpPr txBox="1"/>
          <p:nvPr/>
        </p:nvSpPr>
        <p:spPr>
          <a:xfrm>
            <a:off x="391728" y="1093161"/>
            <a:ext cx="1102535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Anchorless object detection works with occluded (overlapping) objects   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Objects located by center point found from </a:t>
            </a:r>
            <a:r>
              <a:rPr lang="en-US" sz="2800" b="1" dirty="0"/>
              <a:t>confidence map, </a:t>
            </a:r>
            <a:r>
              <a:rPr lang="en-US" sz="2800" dirty="0"/>
              <a:t>or</a:t>
            </a:r>
            <a:r>
              <a:rPr lang="en-US" sz="2800" b="1" dirty="0"/>
              <a:t> attention map  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Bounding box is best fit, even with occlusion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6B5B67-AB82-B5CC-E605-626ECFEA67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029" y="2922971"/>
            <a:ext cx="11897646" cy="321558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B0ABCB4-5A9C-0343-9CAF-581ADB976A82}"/>
              </a:ext>
            </a:extLst>
          </p:cNvPr>
          <p:cNvSpPr txBox="1"/>
          <p:nvPr/>
        </p:nvSpPr>
        <p:spPr>
          <a:xfrm>
            <a:off x="3828081" y="6260201"/>
            <a:ext cx="39055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From Objects as Point, Zhou et.al., 2019</a:t>
            </a:r>
            <a:endParaRPr lang="en-GB" sz="1800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1774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C57867-55B3-7476-7472-FC22F33D21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F490E3BE-438F-3BFC-1C35-175C8C5F3643}"/>
              </a:ext>
            </a:extLst>
          </p:cNvPr>
          <p:cNvSpPr txBox="1">
            <a:spLocks/>
          </p:cNvSpPr>
          <p:nvPr/>
        </p:nvSpPr>
        <p:spPr>
          <a:xfrm>
            <a:off x="458605" y="336637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Anchor vs. Anchorless Algorithms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AC19348-D664-2A92-9699-2310D461479A}"/>
              </a:ext>
            </a:extLst>
          </p:cNvPr>
          <p:cNvSpPr txBox="1"/>
          <p:nvPr/>
        </p:nvSpPr>
        <p:spPr>
          <a:xfrm>
            <a:off x="402060" y="1153916"/>
            <a:ext cx="1102535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YOLOv12 uses area-attention to efficiently locate objects   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Objects located by center point found from </a:t>
            </a:r>
            <a:r>
              <a:rPr lang="en-US" sz="2800" b="1" dirty="0"/>
              <a:t>attention map   </a:t>
            </a:r>
            <a:r>
              <a:rPr lang="en-US" sz="2800" dirty="0"/>
              <a:t> 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16CE179-76D4-B317-460E-37058509E3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061" y="2470933"/>
            <a:ext cx="11570006" cy="342533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B1E5A3D-2969-D21B-1F94-8E520D814D78}"/>
              </a:ext>
            </a:extLst>
          </p:cNvPr>
          <p:cNvSpPr txBox="1"/>
          <p:nvPr/>
        </p:nvSpPr>
        <p:spPr>
          <a:xfrm>
            <a:off x="2909787" y="5879482"/>
            <a:ext cx="8020176" cy="375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from </a:t>
            </a:r>
            <a:r>
              <a:rPr lang="en-US" dirty="0">
                <a:hlinkClick r:id="rId3"/>
              </a:rPr>
              <a:t>Tian, Ye and Dorman,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751163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99CCA6-0F0D-F245-37EC-D758904475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4B54E6-773B-9BDA-0FE6-8DFC3B6F96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2454140"/>
          </a:xfrm>
        </p:spPr>
        <p:txBody>
          <a:bodyPr/>
          <a:lstStyle/>
          <a:p>
            <a:pPr algn="ctr"/>
            <a:r>
              <a:rPr lang="en-US" dirty="0"/>
              <a:t>Evaluation of Bounding Boxes</a:t>
            </a:r>
          </a:p>
        </p:txBody>
      </p:sp>
    </p:spTree>
    <p:extLst>
      <p:ext uri="{BB962C8B-B14F-4D97-AF65-F5344CB8AC3E}">
        <p14:creationId xmlns:p14="http://schemas.microsoft.com/office/powerpoint/2010/main" val="70511395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Evaluation of bounding box proposals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11054184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How can we evaluate bounding boxes computed with object detection?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Compare the computed bounding box with the marked bounding box (label)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Use the ratio of the area of the intersection divided by the area of the union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Intersection over union or </a:t>
            </a:r>
            <a:r>
              <a:rPr lang="en-US" sz="2800" b="1" dirty="0" err="1"/>
              <a:t>IoU</a:t>
            </a:r>
            <a:r>
              <a:rPr lang="en-US" sz="2800" b="1" dirty="0"/>
              <a:t> </a:t>
            </a:r>
            <a:r>
              <a:rPr lang="en-US" sz="2800" dirty="0"/>
              <a:t>metric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Range: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0.0 – no overlap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1.0 – perfect match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/>
              <a:t>IoU</a:t>
            </a:r>
            <a:r>
              <a:rPr lang="en-US" sz="2800" dirty="0"/>
              <a:t> is the same as </a:t>
            </a:r>
            <a:r>
              <a:rPr lang="en-US" sz="2800" b="1" dirty="0"/>
              <a:t>Jaccard similarity </a:t>
            </a:r>
          </a:p>
        </p:txBody>
      </p:sp>
    </p:spTree>
    <p:extLst>
      <p:ext uri="{BB962C8B-B14F-4D97-AF65-F5344CB8AC3E}">
        <p14:creationId xmlns:p14="http://schemas.microsoft.com/office/powerpoint/2010/main" val="748222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Evaluation of bounding box proposals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1105418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How can we evaluate bounding boxes computed with object detection?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3C71946-68FC-43AC-B1F4-1A57B8F8A5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9134" y="5527728"/>
            <a:ext cx="4693539" cy="89547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CB2609A-1AD8-4DEE-9F7D-7D9225538C13}"/>
              </a:ext>
            </a:extLst>
          </p:cNvPr>
          <p:cNvSpPr/>
          <p:nvPr/>
        </p:nvSpPr>
        <p:spPr>
          <a:xfrm>
            <a:off x="3042574" y="2698362"/>
            <a:ext cx="1458410" cy="1429473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224B496-0428-483F-A483-64657A3689A6}"/>
              </a:ext>
            </a:extLst>
          </p:cNvPr>
          <p:cNvSpPr/>
          <p:nvPr/>
        </p:nvSpPr>
        <p:spPr>
          <a:xfrm>
            <a:off x="3287881" y="2953453"/>
            <a:ext cx="1458410" cy="1429473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3FF9908-11F6-4011-BC79-1C68DD10CB6E}"/>
              </a:ext>
            </a:extLst>
          </p:cNvPr>
          <p:cNvSpPr/>
          <p:nvPr/>
        </p:nvSpPr>
        <p:spPr>
          <a:xfrm>
            <a:off x="3287881" y="2953454"/>
            <a:ext cx="1213103" cy="11743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FE9114A-3A8A-43CC-A5DC-D60C28F4D939}"/>
              </a:ext>
            </a:extLst>
          </p:cNvPr>
          <p:cNvSpPr/>
          <p:nvPr/>
        </p:nvSpPr>
        <p:spPr>
          <a:xfrm>
            <a:off x="5806148" y="2698362"/>
            <a:ext cx="1458410" cy="1429473"/>
          </a:xfrm>
          <a:prstGeom prst="rect">
            <a:avLst/>
          </a:prstGeom>
          <a:solidFill>
            <a:schemeClr val="accent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74E7C98-8DF7-470C-8CAB-48069B649E4C}"/>
              </a:ext>
            </a:extLst>
          </p:cNvPr>
          <p:cNvSpPr/>
          <p:nvPr/>
        </p:nvSpPr>
        <p:spPr>
          <a:xfrm>
            <a:off x="6051455" y="2953453"/>
            <a:ext cx="1458410" cy="1429473"/>
          </a:xfrm>
          <a:prstGeom prst="rect">
            <a:avLst/>
          </a:prstGeom>
          <a:solidFill>
            <a:schemeClr val="accent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D40EA29-18C7-4E2D-B3BE-97C6ABC0F774}"/>
              </a:ext>
            </a:extLst>
          </p:cNvPr>
          <p:cNvSpPr/>
          <p:nvPr/>
        </p:nvSpPr>
        <p:spPr>
          <a:xfrm>
            <a:off x="6051455" y="2953454"/>
            <a:ext cx="1213103" cy="1174382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B6C2075-206C-4143-A30A-B35E9EEDDDC1}"/>
              </a:ext>
            </a:extLst>
          </p:cNvPr>
          <p:cNvSpPr txBox="1"/>
          <p:nvPr/>
        </p:nvSpPr>
        <p:spPr>
          <a:xfrm>
            <a:off x="2763864" y="4524843"/>
            <a:ext cx="22317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Intersection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27053FA-1F16-4FBA-9A00-4723F6AC2DC6}"/>
              </a:ext>
            </a:extLst>
          </p:cNvPr>
          <p:cNvSpPr txBox="1"/>
          <p:nvPr/>
        </p:nvSpPr>
        <p:spPr>
          <a:xfrm>
            <a:off x="5806149" y="4524843"/>
            <a:ext cx="17037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Union</a:t>
            </a:r>
          </a:p>
        </p:txBody>
      </p:sp>
    </p:spTree>
    <p:extLst>
      <p:ext uri="{BB962C8B-B14F-4D97-AF65-F5344CB8AC3E}">
        <p14:creationId xmlns:p14="http://schemas.microsoft.com/office/powerpoint/2010/main" val="206374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/>
      <p:bldP spid="13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Evaluation of bounding box proposals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1105418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How can we evaluate bounding boxes computed with object detection?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The closer the prediction is to the ground-truth bounding box the higher the </a:t>
            </a:r>
            <a:r>
              <a:rPr lang="en-US" sz="2800" dirty="0" err="1"/>
              <a:t>IoU</a:t>
            </a:r>
            <a:r>
              <a:rPr lang="en-US" sz="2800" dirty="0"/>
              <a:t>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We say </a:t>
            </a:r>
            <a:r>
              <a:rPr lang="en-US" sz="2800" b="1" dirty="0"/>
              <a:t>higher </a:t>
            </a:r>
            <a:r>
              <a:rPr lang="en-US" sz="2800" b="1" dirty="0" err="1"/>
              <a:t>IoU</a:t>
            </a:r>
            <a:r>
              <a:rPr lang="en-US" sz="2800" b="1" dirty="0"/>
              <a:t> predictions have greater confidence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15D300-99BE-4879-9FD7-16768A9CCE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791" y="2900680"/>
            <a:ext cx="7723264" cy="347783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C718349-8A3F-4330-985B-28A0BA68351A}"/>
              </a:ext>
            </a:extLst>
          </p:cNvPr>
          <p:cNvSpPr txBox="1"/>
          <p:nvPr/>
        </p:nvSpPr>
        <p:spPr>
          <a:xfrm>
            <a:off x="3136015" y="6441440"/>
            <a:ext cx="7813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from </a:t>
            </a:r>
            <a:r>
              <a:rPr lang="en-US" dirty="0" err="1">
                <a:hlinkClick r:id="rId3"/>
              </a:rPr>
              <a:t>Balasubramaniam</a:t>
            </a:r>
            <a:r>
              <a:rPr lang="en-US" dirty="0">
                <a:hlinkClick r:id="rId3"/>
              </a:rPr>
              <a:t> and Pasricha, 2022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1547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0A5150-8F81-5588-C03F-51CDDD5031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686408-221F-80A9-F6E6-21396F0DCA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2454140"/>
          </a:xfrm>
        </p:spPr>
        <p:txBody>
          <a:bodyPr/>
          <a:lstStyle/>
          <a:p>
            <a:pPr algn="ctr"/>
            <a:r>
              <a:rPr lang="en-US" dirty="0"/>
              <a:t>Solving Object Detection Algorithms</a:t>
            </a:r>
          </a:p>
        </p:txBody>
      </p:sp>
    </p:spTree>
    <p:extLst>
      <p:ext uri="{BB962C8B-B14F-4D97-AF65-F5344CB8AC3E}">
        <p14:creationId xmlns:p14="http://schemas.microsoft.com/office/powerpoint/2010/main" val="71005373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Solving Object Detection Problem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11642902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How can we construct a multi-task loss function for this problem?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Sequential or </a:t>
            </a:r>
            <a:r>
              <a:rPr lang="en-US" sz="2800" b="1" dirty="0"/>
              <a:t>two step</a:t>
            </a:r>
            <a:r>
              <a:rPr lang="en-US" sz="2800" dirty="0"/>
              <a:t> object detection algorithm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First step identify bounding box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Second step classify objects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Each step trained individually with specific loss function 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Examples include R-CNN algorithm family 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Multiple steps are inherent performance bottleneck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One step</a:t>
            </a:r>
            <a:r>
              <a:rPr lang="en-US" sz="2800" dirty="0"/>
              <a:t> object detection algorithm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Use a </a:t>
            </a:r>
            <a:r>
              <a:rPr lang="en-US" sz="2800" b="1" dirty="0"/>
              <a:t>multi-task loss function </a:t>
            </a:r>
            <a:r>
              <a:rPr lang="en-US" sz="2800" dirty="0"/>
              <a:t>for training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Used in real-time algorithms; e.g. SSD and YOLO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Suitable for video rates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Trade-off accuracy for speed</a:t>
            </a:r>
          </a:p>
        </p:txBody>
      </p:sp>
    </p:spTree>
    <p:extLst>
      <p:ext uri="{BB962C8B-B14F-4D97-AF65-F5344CB8AC3E}">
        <p14:creationId xmlns:p14="http://schemas.microsoft.com/office/powerpoint/2010/main" val="985509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Solving Object Detection Problem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110541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Solve as object detection as 2 step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163DA7C-FB94-425A-A93A-605465237C1B}"/>
                  </a:ext>
                </a:extLst>
              </p:cNvPr>
              <p:cNvSpPr txBox="1"/>
              <p:nvPr/>
            </p:nvSpPr>
            <p:spPr>
              <a:xfrm>
                <a:off x="458605" y="1622033"/>
                <a:ext cx="7424327" cy="44351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US" sz="2800" b="1" dirty="0"/>
                  <a:t>Step 1:</a:t>
                </a:r>
                <a:r>
                  <a:rPr lang="en-US" sz="2800" dirty="0"/>
                  <a:t> Find bounding box parameters </a:t>
                </a:r>
              </a:p>
              <a:p>
                <a:pPr marL="914400" lvl="1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4 numeric parameters,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sz="2800" i="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en-US" sz="2800" i="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</m:oMath>
                </a14:m>
                <a:r>
                  <a:rPr lang="en-US" sz="2800" dirty="0"/>
                  <a:t>, a regression problem </a:t>
                </a:r>
              </a:p>
              <a:p>
                <a:pPr marL="914400" lvl="1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Probability of no object,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800" dirty="0"/>
                  <a:t> a logistic regression problem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sz="2800" b="1" dirty="0"/>
                  <a:t>Step 2:</a:t>
                </a:r>
                <a:r>
                  <a:rPr lang="en-US" sz="2800" dirty="0"/>
                  <a:t> Find category (</a:t>
                </a:r>
                <a:r>
                  <a:rPr lang="en-US" sz="2800" i="1" dirty="0"/>
                  <a:t>c</a:t>
                </a:r>
                <a:r>
                  <a:rPr lang="en-US" sz="2800" i="1" baseline="-25000" dirty="0"/>
                  <a:t>1</a:t>
                </a:r>
                <a:r>
                  <a:rPr lang="en-US" sz="2800" i="1" dirty="0"/>
                  <a:t>,c</a:t>
                </a:r>
                <a:r>
                  <a:rPr lang="en-US" sz="2800" i="1" baseline="-25000" dirty="0"/>
                  <a:t>2</a:t>
                </a:r>
                <a:r>
                  <a:rPr lang="en-US" sz="2800" i="1" dirty="0"/>
                  <a:t>,…,</a:t>
                </a:r>
                <a:r>
                  <a:rPr lang="en-US" sz="2800" i="1" dirty="0" err="1"/>
                  <a:t>c</a:t>
                </a:r>
                <a:r>
                  <a:rPr lang="en-US" sz="2800" i="1" baseline="-25000" dirty="0" err="1"/>
                  <a:t>n</a:t>
                </a:r>
                <a:r>
                  <a:rPr lang="en-US" sz="2800" dirty="0"/>
                  <a:t>), as label for box</a:t>
                </a:r>
              </a:p>
              <a:p>
                <a:pPr marL="914400" lvl="1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A classification problem </a:t>
                </a:r>
              </a:p>
              <a:p>
                <a:pPr marL="914400" lvl="1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Can include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US" sz="2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𝑏𝑎𝑐𝑘𝑔𝑟𝑜𝑢𝑛𝑑</m:t>
                    </m:r>
                  </m:oMath>
                </a14:m>
                <a:r>
                  <a:rPr lang="en-US" sz="2800" dirty="0"/>
                  <a:t> category</a:t>
                </a:r>
              </a:p>
              <a:p>
                <a:pPr marL="914400" lvl="1" indent="-457200">
                  <a:buFont typeface="Arial" panose="020B0604020202020204" pitchFamily="34" charset="0"/>
                  <a:buChar char="•"/>
                </a:pPr>
                <a:endParaRPr lang="en-US" sz="28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163DA7C-FB94-425A-A93A-605465237C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605" y="1622033"/>
                <a:ext cx="7424327" cy="4435189"/>
              </a:xfrm>
              <a:prstGeom prst="rect">
                <a:avLst/>
              </a:prstGeom>
              <a:blipFill>
                <a:blip r:embed="rId2"/>
                <a:stretch>
                  <a:fillRect l="-1724" t="-1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C785880-66F8-EDB5-23C4-17A6F528A50A}"/>
                  </a:ext>
                </a:extLst>
              </p:cNvPr>
              <p:cNvSpPr txBox="1"/>
              <p:nvPr/>
            </p:nvSpPr>
            <p:spPr>
              <a:xfrm>
                <a:off x="9366142" y="1860304"/>
                <a:ext cx="1802609" cy="41969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</a:rPr>
                                                  <m:t>𝑐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8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0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</a:rPr>
                                                  <m:t>𝑐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8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</a:rPr>
                                                  <m:t>𝑐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8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8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⋮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</a:rPr>
                                                  <m:t>𝑐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8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𝑛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C785880-66F8-EDB5-23C4-17A6F528A5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6142" y="1860304"/>
                <a:ext cx="1802609" cy="419691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51646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90025" y="1049383"/>
            <a:ext cx="11380335" cy="642257"/>
          </a:xfrm>
        </p:spPr>
        <p:txBody>
          <a:bodyPr>
            <a:normAutofit/>
          </a:bodyPr>
          <a:lstStyle/>
          <a:p>
            <a:pPr marL="0" indent="0">
              <a:spcBef>
                <a:spcPts val="400"/>
              </a:spcBef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Object detection is a hard problem - Real-world scenes are cluttered </a:t>
            </a:r>
          </a:p>
          <a:p>
            <a:pPr>
              <a:spcBef>
                <a:spcPts val="400"/>
              </a:spcBef>
            </a:pPr>
            <a:endParaRPr lang="en-GB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spcBef>
                <a:spcPts val="400"/>
              </a:spcBef>
            </a:pPr>
            <a:endParaRPr lang="en-GB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605" y="331471"/>
            <a:ext cx="11525250" cy="580268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Segoe"/>
              </a:rPr>
              <a:t>Overview of Object Detection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80D4BC-04D8-439D-84EF-4CA1108298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0334" y="2179770"/>
            <a:ext cx="6363251" cy="4256139"/>
          </a:xfrm>
          <a:prstGeom prst="rect">
            <a:avLst/>
          </a:prstGeom>
        </p:spPr>
      </p:pic>
      <p:sp>
        <p:nvSpPr>
          <p:cNvPr id="6" name="Content Placeholder 6">
            <a:extLst>
              <a:ext uri="{FF2B5EF4-FFF2-40B4-BE49-F238E27FC236}">
                <a16:creationId xmlns:a16="http://schemas.microsoft.com/office/drawing/2014/main" id="{B6A32BE2-92CD-42DA-B8DE-CBAA4C5D6532}"/>
              </a:ext>
            </a:extLst>
          </p:cNvPr>
          <p:cNvSpPr txBox="1">
            <a:spLocks/>
          </p:cNvSpPr>
          <p:nvPr/>
        </p:nvSpPr>
        <p:spPr>
          <a:xfrm>
            <a:off x="458605" y="2463800"/>
            <a:ext cx="4197215" cy="3286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Hard to uniquely detect and classify all objects</a:t>
            </a:r>
          </a:p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This object is both a vase and a potted plant</a:t>
            </a:r>
          </a:p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Results can be inconsistent – why is one vase identified but not another? </a:t>
            </a:r>
          </a:p>
          <a:p>
            <a:pPr>
              <a:spcBef>
                <a:spcPts val="400"/>
              </a:spcBef>
            </a:pP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spcBef>
                <a:spcPts val="400"/>
              </a:spcBef>
            </a:pP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spcBef>
                <a:spcPts val="400"/>
              </a:spcBef>
            </a:pP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C2349D0-7C8E-4DCE-AE41-070B6714282D}"/>
              </a:ext>
            </a:extLst>
          </p:cNvPr>
          <p:cNvCxnSpPr/>
          <p:nvPr/>
        </p:nvCxnSpPr>
        <p:spPr>
          <a:xfrm>
            <a:off x="4521200" y="3667760"/>
            <a:ext cx="2768600" cy="25908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85AB21BB-D928-35F4-3E65-B33612C5C43C}"/>
              </a:ext>
            </a:extLst>
          </p:cNvPr>
          <p:cNvCxnSpPr>
            <a:cxnSpLocks/>
          </p:cNvCxnSpPr>
          <p:nvPr/>
        </p:nvCxnSpPr>
        <p:spPr>
          <a:xfrm flipV="1">
            <a:off x="4446291" y="4307839"/>
            <a:ext cx="2713926" cy="484915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04705EC-8A38-E526-4643-07E610A866FF}"/>
              </a:ext>
            </a:extLst>
          </p:cNvPr>
          <p:cNvCxnSpPr>
            <a:cxnSpLocks/>
          </p:cNvCxnSpPr>
          <p:nvPr/>
        </p:nvCxnSpPr>
        <p:spPr>
          <a:xfrm>
            <a:off x="4380854" y="4792754"/>
            <a:ext cx="5842861" cy="90029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5602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Solving Object Detection Problem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818428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Solve as object detection as single step multi-task problem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63DA7C-FB94-425A-A93A-605465237C1B}"/>
              </a:ext>
            </a:extLst>
          </p:cNvPr>
          <p:cNvSpPr txBox="1"/>
          <p:nvPr/>
        </p:nvSpPr>
        <p:spPr>
          <a:xfrm>
            <a:off x="458605" y="2248721"/>
            <a:ext cx="671635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Can formulate the problem with label for multiple bounding boxes.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Step one</a:t>
            </a:r>
            <a:r>
              <a:rPr lang="en-US" sz="2800" dirty="0"/>
              <a:t>; Solve box regression problem and object identification problem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Apply non-maximal suppression on box candidates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Step two</a:t>
            </a:r>
            <a:r>
              <a:rPr lang="en-US" sz="2800" dirty="0"/>
              <a:t>; classify object in box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Can use </a:t>
            </a:r>
            <a:r>
              <a:rPr lang="en-US" sz="2800" b="1" dirty="0"/>
              <a:t>fully convolutional neural networks</a:t>
            </a:r>
            <a:r>
              <a:rPr lang="en-US" sz="2800" dirty="0"/>
              <a:t>, e.g. YOLOv4 and many others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F349DE7-2701-2E95-9766-41F20D66EB4B}"/>
                  </a:ext>
                </a:extLst>
              </p:cNvPr>
              <p:cNvSpPr txBox="1"/>
              <p:nvPr/>
            </p:nvSpPr>
            <p:spPr>
              <a:xfrm>
                <a:off x="8036687" y="372800"/>
                <a:ext cx="1802609" cy="63680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e>
                                        <m:sub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e>
                                        <m:sub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e>
                                        <m:sub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e>
                                        <m:sub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22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200" i="1">
                                                    <a:latin typeface="Cambria Math" panose="02040503050406030204" pitchFamily="18" charset="0"/>
                                                  </a:rPr>
                                                  <m:t>𝑐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2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0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22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200" i="1">
                                                    <a:latin typeface="Cambria Math" panose="02040503050406030204" pitchFamily="18" charset="0"/>
                                                  </a:rPr>
                                                  <m:t>𝑐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2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22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200" i="1">
                                                    <a:latin typeface="Cambria Math" panose="02040503050406030204" pitchFamily="18" charset="0"/>
                                                  </a:rPr>
                                                  <m:t>𝑐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2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2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⋮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20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sz="220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2200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𝑐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200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0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US" sz="22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⋮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m>
                                                    <m:mPr>
                                                      <m:mcs>
                                                        <m:mc>
                                                          <m:mcPr>
                                                            <m:count m:val="1"/>
                                                            <m:mcJc m:val="center"/>
                                                          </m:mcPr>
                                                        </m:mc>
                                                      </m:mcs>
                                                      <m:ctrlPr>
                                                        <a:rPr lang="en-US" sz="22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mPr>
                                                    <m:mr>
                                                      <m:e>
                                                        <m:m>
                                                          <m:mPr>
                                                            <m:mcs>
                                                              <m:mc>
                                                                <m:mcPr>
                                                                  <m:count m:val="1"/>
                                                                  <m:mcJc m:val="center"/>
                                                                </m:mcPr>
                                                              </m:mc>
                                                            </m:mcs>
                                                            <m:ctrlPr>
                                                              <a:rPr lang="en-US" sz="2200" i="1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</m:ctrlPr>
                                                          </m:mPr>
                                                          <m:mr>
                                                            <m:e>
                                                              <m:sSub>
                                                                <m:sSubPr>
                                                                  <m:ctrlPr>
                                                                    <a:rPr lang="en-US" sz="2200" i="1"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</m:ctrlPr>
                                                                </m:sSubPr>
                                                                <m:e>
                                                                  <m:r>
                                                                    <a:rPr lang="en-US" sz="2200" i="1"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  <m:t>𝑝</m:t>
                                                                  </m:r>
                                                                </m:e>
                                                                <m:sub>
                                                                  <m:r>
                                                                    <a:rPr lang="en-US" sz="2200" i="1"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  <m:t>0</m:t>
                                                                  </m:r>
                                                                </m:sub>
                                                              </m:sSub>
                                                            </m:e>
                                                          </m:mr>
                                                          <m:mr>
                                                            <m:e>
                                                              <m:sSub>
                                                                <m:sSubPr>
                                                                  <m:ctrlPr>
                                                                    <a:rPr lang="en-US" sz="2200" i="1"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</m:ctrlPr>
                                                                </m:sSubPr>
                                                                <m:e>
                                                                  <m:r>
                                                                    <a:rPr lang="en-US" sz="2200" i="1"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  <m:t>𝑏</m:t>
                                                                  </m:r>
                                                                </m:e>
                                                                <m:sub>
                                                                  <m:r>
                                                                    <a:rPr lang="en-US" sz="2200" i="1"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  <m:t>𝑥</m:t>
                                                                  </m:r>
                                                                </m:sub>
                                                              </m:sSub>
                                                            </m:e>
                                                          </m:mr>
                                                        </m:m>
                                                      </m:e>
                                                    </m:mr>
                                                    <m:mr>
                                                      <m:e>
                                                        <m:m>
                                                          <m:mPr>
                                                            <m:mcs>
                                                              <m:mc>
                                                                <m:mcPr>
                                                                  <m:count m:val="1"/>
                                                                  <m:mcJc m:val="center"/>
                                                                </m:mcPr>
                                                              </m:mc>
                                                            </m:mcs>
                                                            <m:ctrlPr>
                                                              <a:rPr lang="en-US" sz="2200" i="1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</m:ctrlPr>
                                                          </m:mPr>
                                                          <m:mr>
                                                            <m:e>
                                                              <m:sSub>
                                                                <m:sSubPr>
                                                                  <m:ctrlPr>
                                                                    <a:rPr lang="en-US" sz="2200" i="1"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</m:ctrlPr>
                                                                </m:sSubPr>
                                                                <m:e>
                                                                  <m:r>
                                                                    <a:rPr lang="en-US" sz="2200" i="1"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  <m:t>𝑏</m:t>
                                                                  </m:r>
                                                                </m:e>
                                                                <m:sub>
                                                                  <m:r>
                                                                    <a:rPr lang="en-US" sz="2200" i="1"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  <m:t>𝑥</m:t>
                                                                  </m:r>
                                                                </m:sub>
                                                              </m:sSub>
                                                            </m:e>
                                                          </m:mr>
                                                          <m:mr>
                                                            <m:e>
                                                              <m:sSub>
                                                                <m:sSubPr>
                                                                  <m:ctrlPr>
                                                                    <a:rPr lang="en-US" sz="2200" i="1"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</m:ctrlPr>
                                                                </m:sSubPr>
                                                                <m:e>
                                                                  <m:r>
                                                                    <a:rPr lang="en-US" sz="2200" i="1"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  <m:t>𝑏</m:t>
                                                                  </m:r>
                                                                </m:e>
                                                                <m:sub>
                                                                  <m:r>
                                                                    <a:rPr lang="en-US" sz="2200" i="1"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  <m:t>𝑤</m:t>
                                                                  </m:r>
                                                                </m:sub>
                                                              </m:sSub>
                                                            </m:e>
                                                          </m:mr>
                                                        </m:m>
                                                      </m:e>
                                                    </m:mr>
                                                    <m:mr>
                                                      <m:e>
                                                        <m:m>
                                                          <m:mPr>
                                                            <m:mcs>
                                                              <m:mc>
                                                                <m:mcPr>
                                                                  <m:count m:val="1"/>
                                                                  <m:mcJc m:val="center"/>
                                                                </m:mcPr>
                                                              </m:mc>
                                                            </m:mcs>
                                                            <m:ctrlPr>
                                                              <a:rPr lang="en-US" sz="2200" i="1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</m:ctrlPr>
                                                          </m:mPr>
                                                          <m:mr>
                                                            <m:e>
                                                              <m:sSub>
                                                                <m:sSubPr>
                                                                  <m:ctrlPr>
                                                                    <a:rPr lang="en-US" sz="2200" i="1"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</m:ctrlPr>
                                                                </m:sSubPr>
                                                                <m:e>
                                                                  <m:r>
                                                                    <a:rPr lang="en-US" sz="2200" i="1"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  <m:t>𝑏</m:t>
                                                                  </m:r>
                                                                </m:e>
                                                                <m:sub>
                                                                  <m:r>
                                                                    <a:rPr lang="en-US" sz="2200" i="1"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  <m:t>h</m:t>
                                                                  </m:r>
                                                                </m:sub>
                                                              </m:sSub>
                                                            </m:e>
                                                          </m:mr>
                                                          <m:mr>
                                                            <m:e>
                                                              <m:m>
                                                                <m:mPr>
                                                                  <m:mcs>
                                                                    <m:mc>
                                                                      <m:mcPr>
                                                                        <m:count m:val="1"/>
                                                                        <m:mcJc m:val="center"/>
                                                                      </m:mcPr>
                                                                    </m:mc>
                                                                  </m:mcs>
                                                                  <m:ctrlPr>
                                                                    <a:rPr lang="en-US" sz="2200" i="1"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</m:ctrlPr>
                                                                </m:mPr>
                                                                <m:mr>
                                                                  <m:e>
                                                                    <m:sSub>
                                                                      <m:sSubPr>
                                                                        <m:ctrlPr>
                                                                          <a:rPr lang="en-US" sz="2200" i="1">
                                                                            <a:latin typeface="Cambria Math" panose="02040503050406030204" pitchFamily="18" charset="0"/>
                                                                          </a:rPr>
                                                                        </m:ctrlPr>
                                                                      </m:sSubPr>
                                                                      <m:e>
                                                                        <m:r>
                                                                          <a:rPr lang="en-US" sz="2200" i="1">
                                                                            <a:latin typeface="Cambria Math" panose="02040503050406030204" pitchFamily="18" charset="0"/>
                                                                          </a:rPr>
                                                                          <m:t>𝑐</m:t>
                                                                        </m:r>
                                                                      </m:e>
                                                                      <m:sub>
                                                                        <m:r>
                                                                          <a:rPr lang="en-US" sz="2200" i="1">
                                                                            <a:latin typeface="Cambria Math" panose="02040503050406030204" pitchFamily="18" charset="0"/>
                                                                          </a:rPr>
                                                                          <m:t>0</m:t>
                                                                        </m:r>
                                                                      </m:sub>
                                                                    </m:sSub>
                                                                  </m:e>
                                                                </m:mr>
                                                                <m:mr>
                                                                  <m:e>
                                                                    <m:sSub>
                                                                      <m:sSubPr>
                                                                        <m:ctrlPr>
                                                                          <a:rPr lang="en-US" sz="2200" i="1">
                                                                            <a:latin typeface="Cambria Math" panose="02040503050406030204" pitchFamily="18" charset="0"/>
                                                                          </a:rPr>
                                                                        </m:ctrlPr>
                                                                      </m:sSubPr>
                                                                      <m:e>
                                                                        <m:r>
                                                                          <a:rPr lang="en-US" sz="2200" i="1">
                                                                            <a:latin typeface="Cambria Math" panose="02040503050406030204" pitchFamily="18" charset="0"/>
                                                                          </a:rPr>
                                                                          <m:t>𝑐</m:t>
                                                                        </m:r>
                                                                      </m:e>
                                                                      <m:sub>
                                                                        <m:r>
                                                                          <a:rPr lang="en-US" sz="2200" i="1">
                                                                            <a:latin typeface="Cambria Math" panose="02040503050406030204" pitchFamily="18" charset="0"/>
                                                                          </a:rPr>
                                                                          <m:t>1</m:t>
                                                                        </m:r>
                                                                      </m:sub>
                                                                    </m:sSub>
                                                                  </m:e>
                                                                </m:mr>
                                                                <m:mr>
                                                                  <m:e>
                                                                    <m:sSub>
                                                                      <m:sSubPr>
                                                                        <m:ctrlPr>
                                                                          <a:rPr lang="en-US" sz="2200" i="1">
                                                                            <a:latin typeface="Cambria Math" panose="02040503050406030204" pitchFamily="18" charset="0"/>
                                                                          </a:rPr>
                                                                        </m:ctrlPr>
                                                                      </m:sSubPr>
                                                                      <m:e>
                                                                        <m:r>
                                                                          <a:rPr lang="en-US" sz="2200" i="1">
                                                                            <a:latin typeface="Cambria Math" panose="02040503050406030204" pitchFamily="18" charset="0"/>
                                                                          </a:rPr>
                                                                          <m:t>𝑐</m:t>
                                                                        </m:r>
                                                                      </m:e>
                                                                      <m:sub>
                                                                        <m:r>
                                                                          <a:rPr lang="en-US" sz="2200" i="1">
                                                                            <a:latin typeface="Cambria Math" panose="02040503050406030204" pitchFamily="18" charset="0"/>
                                                                          </a:rPr>
                                                                          <m:t>2</m:t>
                                                                        </m:r>
                                                                      </m:sub>
                                                                    </m:sSub>
                                                                  </m:e>
                                                                </m:mr>
                                                              </m:m>
                                                            </m:e>
                                                          </m:mr>
                                                          <m:mr>
                                                            <m:e>
                                                              <m:r>
                                                                <m:rPr>
                                                                  <m:brk m:alnAt="7"/>
                                                                </m:rPr>
                                                                <a:rPr lang="en-US" sz="2200" i="1">
                                                                  <a:latin typeface="Cambria Math" panose="02040503050406030204" pitchFamily="18" charset="0"/>
                                                                  <a:ea typeface="Cambria Math" panose="02040503050406030204" pitchFamily="18" charset="0"/>
                                                                </a:rPr>
                                                                <m:t>⋮</m:t>
                                                              </m:r>
                                                            </m:e>
                                                          </m:mr>
                                                        </m:m>
                                                      </m:e>
                                                    </m:mr>
                                                  </m:m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F349DE7-2701-2E95-9766-41F20D66EB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6687" y="372800"/>
                <a:ext cx="1802609" cy="636809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ight Brace 3">
            <a:extLst>
              <a:ext uri="{FF2B5EF4-FFF2-40B4-BE49-F238E27FC236}">
                <a16:creationId xmlns:a16="http://schemas.microsoft.com/office/drawing/2014/main" id="{20E71C13-F166-C1F8-B60D-3F7583D0DFBF}"/>
              </a:ext>
            </a:extLst>
          </p:cNvPr>
          <p:cNvSpPr/>
          <p:nvPr/>
        </p:nvSpPr>
        <p:spPr>
          <a:xfrm>
            <a:off x="9552121" y="484322"/>
            <a:ext cx="423621" cy="2944678"/>
          </a:xfrm>
          <a:prstGeom prst="righ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706C845E-B6EB-EC9D-DF08-B6ACCC2859BD}"/>
              </a:ext>
            </a:extLst>
          </p:cNvPr>
          <p:cNvSpPr/>
          <p:nvPr/>
        </p:nvSpPr>
        <p:spPr>
          <a:xfrm>
            <a:off x="9552120" y="3796212"/>
            <a:ext cx="423621" cy="2944678"/>
          </a:xfrm>
          <a:prstGeom prst="righ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06FAAC-9B23-7902-2165-CFFBDB717154}"/>
              </a:ext>
            </a:extLst>
          </p:cNvPr>
          <p:cNvSpPr txBox="1"/>
          <p:nvPr/>
        </p:nvSpPr>
        <p:spPr>
          <a:xfrm rot="16200000">
            <a:off x="8762999" y="1795976"/>
            <a:ext cx="283516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/>
              <a:t>Bounding Box 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3F33F82-7F66-D407-91D8-281CAB659CAC}"/>
              </a:ext>
            </a:extLst>
          </p:cNvPr>
          <p:cNvSpPr txBox="1"/>
          <p:nvPr/>
        </p:nvSpPr>
        <p:spPr>
          <a:xfrm rot="16200000">
            <a:off x="8848082" y="5016902"/>
            <a:ext cx="283516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/>
              <a:t>Bounding Box 1</a:t>
            </a:r>
          </a:p>
        </p:txBody>
      </p:sp>
    </p:spTree>
    <p:extLst>
      <p:ext uri="{BB962C8B-B14F-4D97-AF65-F5344CB8AC3E}">
        <p14:creationId xmlns:p14="http://schemas.microsoft.com/office/powerpoint/2010/main" val="202314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Solving Object Detection Problem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81842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Solve as object detection as regression problem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63DA7C-FB94-425A-A93A-605465237C1B}"/>
              </a:ext>
            </a:extLst>
          </p:cNvPr>
          <p:cNvSpPr txBox="1"/>
          <p:nvPr/>
        </p:nvSpPr>
        <p:spPr>
          <a:xfrm>
            <a:off x="401777" y="1756352"/>
            <a:ext cx="11278779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Find most probable bounding box with </a:t>
            </a:r>
            <a:r>
              <a:rPr lang="en-US" sz="2800" b="1" dirty="0"/>
              <a:t>non-max suppression algorithm</a:t>
            </a:r>
            <a:r>
              <a:rPr lang="en-US" sz="2800" dirty="0"/>
              <a:t>:</a:t>
            </a:r>
          </a:p>
          <a:p>
            <a:endParaRPr lang="en-US" sz="2800" dirty="0"/>
          </a:p>
          <a:p>
            <a:pPr marL="460375"/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Filter all boxes with </a:t>
            </a:r>
            <a:r>
              <a:rPr lang="en-US" sz="2200" i="1" dirty="0"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US" sz="2200" i="1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below threshold, say 0.5</a:t>
            </a:r>
          </a:p>
          <a:p>
            <a:pPr marL="460375"/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While( more than one overlapping box ):</a:t>
            </a:r>
          </a:p>
          <a:p>
            <a:pPr marL="914400"/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Select the remaining boxes with the highest probability </a:t>
            </a:r>
          </a:p>
          <a:p>
            <a:pPr marL="914400"/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Compute the 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IoU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for overlapping bounding boxes</a:t>
            </a:r>
          </a:p>
          <a:p>
            <a:pPr marL="914400"/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Compute probability of object in box, P(ci) </a:t>
            </a:r>
          </a:p>
          <a:p>
            <a:pPr marL="914400"/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Suppress (filter out) bounding boxes with f(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IoU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, P(ci)) below threshold</a:t>
            </a:r>
          </a:p>
        </p:txBody>
      </p:sp>
    </p:spTree>
    <p:extLst>
      <p:ext uri="{BB962C8B-B14F-4D97-AF65-F5344CB8AC3E}">
        <p14:creationId xmlns:p14="http://schemas.microsoft.com/office/powerpoint/2010/main" val="1738448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Solving Object Detection Problem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63DA7C-FB94-425A-A93A-605465237C1B}"/>
              </a:ext>
            </a:extLst>
          </p:cNvPr>
          <p:cNvSpPr txBox="1"/>
          <p:nvPr/>
        </p:nvSpPr>
        <p:spPr>
          <a:xfrm>
            <a:off x="391728" y="1093161"/>
            <a:ext cx="11278779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Find most probable bounding box with </a:t>
            </a:r>
            <a:r>
              <a:rPr lang="en-US" sz="2800" b="1" dirty="0"/>
              <a:t>non-max suppression algorithm (NMS)</a:t>
            </a:r>
            <a:r>
              <a:rPr lang="en-US" sz="2800" dirty="0"/>
              <a:t>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Most bounding boxes will not optimally contain an object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Imbalance with many more true negatives than true positives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Can lead to poor model training 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SSD and other algorithms solve this problem with a </a:t>
            </a:r>
            <a:r>
              <a:rPr lang="en-US" sz="2800" b="1" dirty="0"/>
              <a:t>hard negative mining</a:t>
            </a:r>
            <a:r>
              <a:rPr lang="en-US" sz="2800" dirty="0"/>
              <a:t>:  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800" dirty="0"/>
              <a:t>Sort bounding boxes by confidence score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800" dirty="0"/>
              <a:t>Retain only most confident cases to maintain a 3:1 ratio of negative to </a:t>
            </a:r>
            <a:r>
              <a:rPr lang="en-US" sz="2800"/>
              <a:t>positive cases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595021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98F804-4A0B-5BEE-2F3F-BF67E32B90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FCC344-C48D-76DD-4FF9-4176539D9B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2454140"/>
          </a:xfrm>
        </p:spPr>
        <p:txBody>
          <a:bodyPr/>
          <a:lstStyle/>
          <a:p>
            <a:pPr algn="ctr"/>
            <a:r>
              <a:rPr lang="en-US" dirty="0"/>
              <a:t>Single Shot Detectors</a:t>
            </a:r>
          </a:p>
        </p:txBody>
      </p:sp>
    </p:spTree>
    <p:extLst>
      <p:ext uri="{BB962C8B-B14F-4D97-AF65-F5344CB8AC3E}">
        <p14:creationId xmlns:p14="http://schemas.microsoft.com/office/powerpoint/2010/main" val="318984060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:a16="http://schemas.microsoft.com/office/drawing/2014/main" id="{5D84FA96-AAA3-4C56-94E1-8403365759B7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Straight-Through Architectures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6685C05-F737-4043-8CB3-A671C501534B}"/>
              </a:ext>
            </a:extLst>
          </p:cNvPr>
          <p:cNvSpPr txBox="1"/>
          <p:nvPr/>
        </p:nvSpPr>
        <p:spPr>
          <a:xfrm>
            <a:off x="401777" y="951176"/>
            <a:ext cx="116249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Example </a:t>
            </a:r>
            <a:r>
              <a:rPr lang="en-US" sz="3200" dirty="0">
                <a:hlinkClick r:id="rId3"/>
              </a:rPr>
              <a:t>Single Shot Detector, SSD</a:t>
            </a:r>
            <a:endParaRPr lang="en-US" sz="3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F94649-9727-4A6E-ADDC-4E43264B79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849" y="1664988"/>
            <a:ext cx="11102301" cy="321319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A3EE081-9EB7-45EE-A18F-210AB3D3A350}"/>
              </a:ext>
            </a:extLst>
          </p:cNvPr>
          <p:cNvSpPr txBox="1"/>
          <p:nvPr/>
        </p:nvSpPr>
        <p:spPr>
          <a:xfrm>
            <a:off x="762000" y="5121253"/>
            <a:ext cx="98653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SSD takes a different approach to the speed-accuracy trade-off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SSD achieves efficiency by scoring multiple bounding boxes at different scales simultaneously using convolutional layers  </a:t>
            </a:r>
          </a:p>
        </p:txBody>
      </p:sp>
    </p:spTree>
    <p:extLst>
      <p:ext uri="{BB962C8B-B14F-4D97-AF65-F5344CB8AC3E}">
        <p14:creationId xmlns:p14="http://schemas.microsoft.com/office/powerpoint/2010/main" val="69075055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:a16="http://schemas.microsoft.com/office/drawing/2014/main" id="{5D84FA96-AAA3-4C56-94E1-8403365759B7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Straight-Through Architectures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6685C05-F737-4043-8CB3-A671C501534B}"/>
              </a:ext>
            </a:extLst>
          </p:cNvPr>
          <p:cNvSpPr txBox="1"/>
          <p:nvPr/>
        </p:nvSpPr>
        <p:spPr>
          <a:xfrm>
            <a:off x="401777" y="951176"/>
            <a:ext cx="116249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Example Single Shot Detector, SSD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F94649-9727-4A6E-ADDC-4E43264B79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849" y="1664988"/>
            <a:ext cx="11102301" cy="3213193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EDEB6C38-A5E3-442C-8A3D-C46780A437C0}"/>
              </a:ext>
            </a:extLst>
          </p:cNvPr>
          <p:cNvSpPr txBox="1"/>
          <p:nvPr/>
        </p:nvSpPr>
        <p:spPr>
          <a:xfrm>
            <a:off x="762000" y="5121253"/>
            <a:ext cx="98653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SSD is a fully convolutional network 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No fully connected layers</a:t>
            </a:r>
          </a:p>
        </p:txBody>
      </p:sp>
    </p:spTree>
    <p:extLst>
      <p:ext uri="{BB962C8B-B14F-4D97-AF65-F5344CB8AC3E}">
        <p14:creationId xmlns:p14="http://schemas.microsoft.com/office/powerpoint/2010/main" val="141406496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:a16="http://schemas.microsoft.com/office/drawing/2014/main" id="{5D84FA96-AAA3-4C56-94E1-8403365759B7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Straight-Through Architectures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6685C05-F737-4043-8CB3-A671C501534B}"/>
              </a:ext>
            </a:extLst>
          </p:cNvPr>
          <p:cNvSpPr txBox="1"/>
          <p:nvPr/>
        </p:nvSpPr>
        <p:spPr>
          <a:xfrm>
            <a:off x="401777" y="951176"/>
            <a:ext cx="116249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Example Single Shot Detector, SSD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F94649-9727-4A6E-ADDC-4E43264B79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849" y="1664988"/>
            <a:ext cx="11102301" cy="3213193"/>
          </a:xfrm>
          <a:prstGeom prst="rect">
            <a:avLst/>
          </a:prstGeom>
        </p:spPr>
      </p:pic>
      <p:sp>
        <p:nvSpPr>
          <p:cNvPr id="5" name="Right Brace 4">
            <a:extLst>
              <a:ext uri="{FF2B5EF4-FFF2-40B4-BE49-F238E27FC236}">
                <a16:creationId xmlns:a16="http://schemas.microsoft.com/office/drawing/2014/main" id="{787DF99C-E7DD-47A1-B72A-5D671770B656}"/>
              </a:ext>
            </a:extLst>
          </p:cNvPr>
          <p:cNvSpPr/>
          <p:nvPr/>
        </p:nvSpPr>
        <p:spPr>
          <a:xfrm rot="5400000">
            <a:off x="2883305" y="3761334"/>
            <a:ext cx="396853" cy="2262025"/>
          </a:xfrm>
          <a:prstGeom prst="righ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7B3994-198F-4737-A11F-D9C2CC44E7CA}"/>
              </a:ext>
            </a:extLst>
          </p:cNvPr>
          <p:cNvSpPr txBox="1"/>
          <p:nvPr/>
        </p:nvSpPr>
        <p:spPr>
          <a:xfrm>
            <a:off x="334111" y="5090773"/>
            <a:ext cx="54952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VGG-16 </a:t>
            </a:r>
            <a:r>
              <a:rPr lang="en-US" sz="2400" b="1" dirty="0"/>
              <a:t>Backbone</a:t>
            </a:r>
            <a:r>
              <a:rPr lang="en-US" sz="2400" dirty="0"/>
              <a:t> Convolutional Layers</a:t>
            </a:r>
          </a:p>
          <a:p>
            <a:r>
              <a:rPr lang="en-US" sz="2400" dirty="0"/>
              <a:t>Creates </a:t>
            </a:r>
            <a:r>
              <a:rPr lang="en-US" sz="2400" b="1" dirty="0"/>
              <a:t>feature map</a:t>
            </a:r>
          </a:p>
        </p:txBody>
      </p:sp>
    </p:spTree>
    <p:extLst>
      <p:ext uri="{BB962C8B-B14F-4D97-AF65-F5344CB8AC3E}">
        <p14:creationId xmlns:p14="http://schemas.microsoft.com/office/powerpoint/2010/main" val="229545768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:a16="http://schemas.microsoft.com/office/drawing/2014/main" id="{5D84FA96-AAA3-4C56-94E1-8403365759B7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Straight-Through Architecture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6685C05-F737-4043-8CB3-A671C501534B}"/>
              </a:ext>
            </a:extLst>
          </p:cNvPr>
          <p:cNvSpPr txBox="1"/>
          <p:nvPr/>
        </p:nvSpPr>
        <p:spPr>
          <a:xfrm>
            <a:off x="401777" y="951176"/>
            <a:ext cx="116249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Example Single Shot Detector, SSD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F94649-9727-4A6E-ADDC-4E43264B79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849" y="1664988"/>
            <a:ext cx="11102301" cy="3213193"/>
          </a:xfrm>
          <a:prstGeom prst="rect">
            <a:avLst/>
          </a:prstGeom>
        </p:spPr>
      </p:pic>
      <p:sp>
        <p:nvSpPr>
          <p:cNvPr id="5" name="Right Brace 4">
            <a:extLst>
              <a:ext uri="{FF2B5EF4-FFF2-40B4-BE49-F238E27FC236}">
                <a16:creationId xmlns:a16="http://schemas.microsoft.com/office/drawing/2014/main" id="{787DF99C-E7DD-47A1-B72A-5D671770B656}"/>
              </a:ext>
            </a:extLst>
          </p:cNvPr>
          <p:cNvSpPr/>
          <p:nvPr/>
        </p:nvSpPr>
        <p:spPr>
          <a:xfrm rot="5400000">
            <a:off x="6712912" y="2699558"/>
            <a:ext cx="396853" cy="5186681"/>
          </a:xfrm>
          <a:prstGeom prst="righ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7B3994-198F-4737-A11F-D9C2CC44E7CA}"/>
              </a:ext>
            </a:extLst>
          </p:cNvPr>
          <p:cNvSpPr txBox="1"/>
          <p:nvPr/>
        </p:nvSpPr>
        <p:spPr>
          <a:xfrm>
            <a:off x="2966258" y="5491325"/>
            <a:ext cx="80397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Convolutional Layers of </a:t>
            </a:r>
            <a:r>
              <a:rPr lang="en-US" sz="2400" b="1" dirty="0"/>
              <a:t>neck </a:t>
            </a:r>
            <a:r>
              <a:rPr lang="en-US" sz="2400" dirty="0"/>
              <a:t>down sample to multiple scales</a:t>
            </a:r>
          </a:p>
          <a:p>
            <a:r>
              <a:rPr lang="en-US" sz="2400" dirty="0"/>
              <a:t>Detection and classification on grids</a:t>
            </a:r>
          </a:p>
        </p:txBody>
      </p:sp>
    </p:spTree>
    <p:extLst>
      <p:ext uri="{BB962C8B-B14F-4D97-AF65-F5344CB8AC3E}">
        <p14:creationId xmlns:p14="http://schemas.microsoft.com/office/powerpoint/2010/main" val="119975243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:a16="http://schemas.microsoft.com/office/drawing/2014/main" id="{5D84FA96-AAA3-4C56-94E1-8403365759B7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Straight-Through Architectures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6685C05-F737-4043-8CB3-A671C501534B}"/>
              </a:ext>
            </a:extLst>
          </p:cNvPr>
          <p:cNvSpPr txBox="1"/>
          <p:nvPr/>
        </p:nvSpPr>
        <p:spPr>
          <a:xfrm>
            <a:off x="401777" y="951176"/>
            <a:ext cx="116249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Example Single Shot Detector, SSD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F94649-9727-4A6E-ADDC-4E43264B79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849" y="1664988"/>
            <a:ext cx="11102301" cy="3213193"/>
          </a:xfrm>
          <a:prstGeom prst="rect">
            <a:avLst/>
          </a:prstGeom>
        </p:spPr>
      </p:pic>
      <p:sp>
        <p:nvSpPr>
          <p:cNvPr id="5" name="Right Brace 4">
            <a:extLst>
              <a:ext uri="{FF2B5EF4-FFF2-40B4-BE49-F238E27FC236}">
                <a16:creationId xmlns:a16="http://schemas.microsoft.com/office/drawing/2014/main" id="{787DF99C-E7DD-47A1-B72A-5D671770B656}"/>
              </a:ext>
            </a:extLst>
          </p:cNvPr>
          <p:cNvSpPr/>
          <p:nvPr/>
        </p:nvSpPr>
        <p:spPr>
          <a:xfrm rot="5400000">
            <a:off x="10197792" y="4608173"/>
            <a:ext cx="396853" cy="1153159"/>
          </a:xfrm>
          <a:prstGeom prst="righ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7B3994-198F-4737-A11F-D9C2CC44E7CA}"/>
              </a:ext>
            </a:extLst>
          </p:cNvPr>
          <p:cNvSpPr txBox="1"/>
          <p:nvPr/>
        </p:nvSpPr>
        <p:spPr>
          <a:xfrm>
            <a:off x="8158481" y="5491324"/>
            <a:ext cx="3962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Head</a:t>
            </a:r>
            <a:r>
              <a:rPr lang="en-US" sz="2400" dirty="0"/>
              <a:t> layers</a:t>
            </a:r>
          </a:p>
          <a:p>
            <a:r>
              <a:rPr lang="en-US" sz="2400" dirty="0"/>
              <a:t>Output for each box and class</a:t>
            </a:r>
          </a:p>
        </p:txBody>
      </p:sp>
    </p:spTree>
    <p:extLst>
      <p:ext uri="{BB962C8B-B14F-4D97-AF65-F5344CB8AC3E}">
        <p14:creationId xmlns:p14="http://schemas.microsoft.com/office/powerpoint/2010/main" val="193827242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245050-9594-2171-6801-41DD064E7A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A6C8A5-75FF-DE1A-75EB-8432709210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2454140"/>
          </a:xfrm>
        </p:spPr>
        <p:txBody>
          <a:bodyPr/>
          <a:lstStyle/>
          <a:p>
            <a:pPr algn="ctr"/>
            <a:r>
              <a:rPr lang="en-US" dirty="0"/>
              <a:t>Loss Functions for Object Detection</a:t>
            </a:r>
          </a:p>
        </p:txBody>
      </p:sp>
    </p:spTree>
    <p:extLst>
      <p:ext uri="{BB962C8B-B14F-4D97-AF65-F5344CB8AC3E}">
        <p14:creationId xmlns:p14="http://schemas.microsoft.com/office/powerpoint/2010/main" val="1602799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ED9B83-A4AB-160E-1F4E-5AEA687763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6D89999-59F6-1DCB-C0BC-88153DC0D3B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15146" y="1039910"/>
            <a:ext cx="11525250" cy="928376"/>
          </a:xfrm>
        </p:spPr>
        <p:txBody>
          <a:bodyPr>
            <a:normAutofit/>
          </a:bodyPr>
          <a:lstStyle/>
          <a:p>
            <a:pPr marL="0" indent="0">
              <a:spcBef>
                <a:spcPts val="400"/>
              </a:spcBef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Many YOLO versions are capable of multiple dense tasks</a:t>
            </a:r>
          </a:p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Multitask training improves all tasks</a:t>
            </a:r>
          </a:p>
          <a:p>
            <a:pPr>
              <a:spcBef>
                <a:spcPts val="400"/>
              </a:spcBef>
            </a:pP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spcBef>
                <a:spcPts val="400"/>
              </a:spcBef>
            </a:pPr>
            <a:endParaRPr lang="en-GB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spcBef>
                <a:spcPts val="400"/>
              </a:spcBef>
            </a:pPr>
            <a:endParaRPr lang="en-GB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7CC062-1E89-4527-9D8F-4279681C9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05" y="331471"/>
            <a:ext cx="11525250" cy="580268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Segoe"/>
              </a:rPr>
              <a:t>Overview of Object Detection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A0462DA-3296-01CA-AAC9-308B2BBDBF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4100" y="1968286"/>
            <a:ext cx="8018503" cy="453088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A10FA8F-C9F7-F146-9F26-44648AF8603E}"/>
              </a:ext>
            </a:extLst>
          </p:cNvPr>
          <p:cNvSpPr txBox="1"/>
          <p:nvPr/>
        </p:nvSpPr>
        <p:spPr>
          <a:xfrm>
            <a:off x="2867187" y="6452462"/>
            <a:ext cx="5744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Table from </a:t>
            </a:r>
            <a:r>
              <a:rPr lang="en-US" b="0" i="0" u="none" strike="noStrike" dirty="0">
                <a:effectLst/>
                <a:latin typeface="Lucida Grande"/>
                <a:hlinkClick r:id="rId4"/>
              </a:rPr>
              <a:t>Terven</a:t>
            </a:r>
            <a:r>
              <a:rPr lang="en-US" u="none" strike="noStrike" dirty="0">
                <a:solidFill>
                  <a:srgbClr val="000000"/>
                </a:solidFill>
                <a:latin typeface="Lucida Grande"/>
                <a:hlinkClick r:id="rId4"/>
              </a:rPr>
              <a:t> and </a:t>
            </a:r>
            <a:r>
              <a:rPr lang="en-US" b="0" i="0" u="none" strike="noStrike" dirty="0">
                <a:effectLst/>
                <a:latin typeface="Lucida Grande"/>
                <a:hlinkClick r:id="rId4"/>
              </a:rPr>
              <a:t>Cordova-Esparza, 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994664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Loss functions for object detection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5663FFD-8C7F-449D-9139-3FFC72D683F2}"/>
                  </a:ext>
                </a:extLst>
              </p:cNvPr>
              <p:cNvSpPr txBox="1"/>
              <p:nvPr/>
            </p:nvSpPr>
            <p:spPr>
              <a:xfrm>
                <a:off x="401778" y="951176"/>
                <a:ext cx="11642902" cy="56387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How can we construct a </a:t>
                </a:r>
                <a:r>
                  <a:rPr lang="en-US" sz="2800" b="1" dirty="0"/>
                  <a:t>multi-task loss function </a:t>
                </a:r>
                <a:r>
                  <a:rPr lang="en-US" sz="2800" dirty="0"/>
                  <a:t>for anchorless object detection?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Need loss component for bounding box localization accuracy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Need loss component for identification confidence accuracy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Example: For </a:t>
                </a:r>
                <a:r>
                  <a:rPr lang="en-US" sz="2800" i="1" dirty="0"/>
                  <a:t>N</a:t>
                </a:r>
                <a:r>
                  <a:rPr lang="en-US" sz="2800" dirty="0"/>
                  <a:t> matched bounding boxes, SSD uses: 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𝑐𝑜𝑛𝑓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d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 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𝑙𝑜𝑐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2800" dirty="0"/>
              </a:p>
              <a:p>
                <a:r>
                  <a:rPr lang="en-US" sz="2800" dirty="0"/>
                  <a:t>Where: </a:t>
                </a:r>
              </a:p>
              <a:p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2800" dirty="0"/>
                  <a:t> is a trade-off parameter between confidence and location accuracy </a:t>
                </a:r>
                <a:endParaRPr lang="en-US" sz="2800" b="0" i="0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={0,1}</m:t>
                    </m:r>
                  </m:oMath>
                </a14:m>
                <a:r>
                  <a:rPr lang="en-US" sz="2800" dirty="0"/>
                  <a:t> is a binary indicator tensor for matching the </a:t>
                </a:r>
                <a:r>
                  <a:rPr lang="en-US" sz="2800" i="1" dirty="0" err="1"/>
                  <a:t>i-th</a:t>
                </a:r>
                <a:r>
                  <a:rPr lang="en-US" sz="2800" dirty="0"/>
                  <a:t> prototype box to the </a:t>
                </a:r>
                <a:r>
                  <a:rPr lang="en-US" sz="2800" i="1" dirty="0"/>
                  <a:t>j-</a:t>
                </a:r>
                <a:r>
                  <a:rPr lang="en-US" sz="2800" i="1" dirty="0" err="1"/>
                  <a:t>th</a:t>
                </a:r>
                <a:r>
                  <a:rPr lang="en-US" sz="2800" dirty="0"/>
                  <a:t> ground truth box  </a:t>
                </a:r>
              </a:p>
              <a:p>
                <a:r>
                  <a:rPr lang="en-US" sz="2800" i="1" dirty="0"/>
                  <a:t>c</a:t>
                </a:r>
                <a:r>
                  <a:rPr lang="en-US" sz="2800" dirty="0"/>
                  <a:t> is the class of the object</a:t>
                </a:r>
              </a:p>
              <a:p>
                <a:r>
                  <a:rPr lang="en-US" sz="2800" i="1" dirty="0"/>
                  <a:t>l</a:t>
                </a:r>
                <a:r>
                  <a:rPr lang="en-US" sz="2800" dirty="0"/>
                  <a:t> are parameters of predicted box and </a:t>
                </a:r>
                <a:r>
                  <a:rPr lang="en-US" sz="2800" i="1" dirty="0"/>
                  <a:t>g</a:t>
                </a:r>
                <a:r>
                  <a:rPr lang="en-US" sz="2800" dirty="0"/>
                  <a:t> are parameters of ground truth box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5663FFD-8C7F-449D-9139-3FFC72D683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778" y="951176"/>
                <a:ext cx="11642902" cy="5638723"/>
              </a:xfrm>
              <a:prstGeom prst="rect">
                <a:avLst/>
              </a:prstGeom>
              <a:blipFill>
                <a:blip r:embed="rId3"/>
                <a:stretch>
                  <a:fillRect l="-1099" t="-973" r="-1309" b="-21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76791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Loss functions for object detection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5663FFD-8C7F-449D-9139-3FFC72D683F2}"/>
                  </a:ext>
                </a:extLst>
              </p:cNvPr>
              <p:cNvSpPr txBox="1"/>
              <p:nvPr/>
            </p:nvSpPr>
            <p:spPr>
              <a:xfrm>
                <a:off x="401778" y="951176"/>
                <a:ext cx="11642902" cy="65711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How can we construct a multi-task loss function for this problem?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Loss component for bounding box localization accuracy uses a smooth L1 distance with respect to the ground truth box location,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bSup>
                  </m:oMath>
                </a14:m>
                <a:r>
                  <a:rPr lang="en-US" sz="2800" dirty="0"/>
                  <a:t>, of the </a:t>
                </a:r>
                <a:r>
                  <a:rPr lang="en-US" sz="2800" i="1" dirty="0" err="1"/>
                  <a:t>i-th</a:t>
                </a:r>
                <a:r>
                  <a:rPr lang="en-US" sz="2800" dirty="0"/>
                  <a:t> box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𝑙𝑜𝑐</m:t>
                          </m:r>
                        </m:sub>
                      </m:sSub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𝑃𝑜𝑠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∈{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𝑐𝑥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𝑐𝑦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}</m:t>
                              </m:r>
                            </m:sub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b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𝑠𝑚𝑜𝑜𝑡h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p>
                                  </m:sSub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𝑔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n-US" sz="2800" dirty="0"/>
              </a:p>
              <a:p>
                <a:r>
                  <a:rPr lang="en-US" sz="2800" dirty="0"/>
                  <a:t>Where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</m:acc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bSup>
                  </m:oMath>
                </a14:m>
                <a:r>
                  <a:rPr lang="en-US" sz="2800" dirty="0"/>
                  <a:t>, the bounding box predication has four components for center,</a:t>
                </a:r>
                <a:r>
                  <a:rPr lang="en-US" sz="2800" i="1" dirty="0"/>
                  <a:t> {cx, cy}</a:t>
                </a:r>
                <a:r>
                  <a:rPr lang="en-US" sz="2800" dirty="0"/>
                  <a:t>, and dimensions, </a:t>
                </a:r>
                <a:r>
                  <a:rPr lang="en-US" sz="2800" i="1" dirty="0"/>
                  <a:t>{w, h}</a:t>
                </a:r>
                <a:r>
                  <a:rPr lang="en-US" sz="2800" dirty="0"/>
                  <a:t>, with respect to the default bonding box, </a:t>
                </a:r>
                <a:r>
                  <a:rPr lang="en-US" sz="2800" i="1" dirty="0"/>
                  <a:t>d</a:t>
                </a:r>
                <a:r>
                  <a:rPr lang="en-US" sz="2800" dirty="0"/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</m:acc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𝑐𝑥</m:t>
                          </m:r>
                        </m:sup>
                      </m:sSub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=(</m:t>
                      </m:r>
                      <m:sSubSup>
                        <m:sSub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𝑐𝑥</m:t>
                          </m:r>
                        </m:sup>
                      </m:sSub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𝑐𝑥</m:t>
                          </m:r>
                        </m:sup>
                      </m:sSub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)/</m:t>
                      </m:r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sup>
                      </m:sSubSup>
                    </m:oMath>
                  </m:oMathPara>
                </a14:m>
                <a:endParaRPr lang="en-US" sz="2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</m:acc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p>
                      </m:sSubSup>
                      <m:r>
                        <a:rPr lang="en-US" sz="2800" i="1">
                          <a:latin typeface="Cambria Math" panose="02040503050406030204" pitchFamily="18" charset="0"/>
                        </a:rPr>
                        <m:t>=(</m:t>
                      </m:r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p>
                      </m:sSubSup>
                      <m:r>
                        <a:rPr lang="en-US" sz="2800" i="1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p>
                      </m:sSubSup>
                      <m:r>
                        <a:rPr lang="en-US" sz="2800" i="1">
                          <a:latin typeface="Cambria Math" panose="02040503050406030204" pitchFamily="18" charset="0"/>
                        </a:rPr>
                        <m:t>)/</m:t>
                      </m:r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p>
                      </m:sSubSup>
                    </m:oMath>
                  </m:oMathPara>
                </a14:m>
                <a:endParaRPr lang="en-US" sz="2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</m:acc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sup>
                      </m:sSub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𝑙𝑜𝑔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p>
                          </m:sSub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/</m:t>
                          </m:r>
                          <m:sSubSup>
                            <m:sSub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</m:acc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p>
                      </m:sSubSup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𝑙𝑜𝑔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p>
                          </m:sSub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/</m:t>
                          </m:r>
                          <m:sSubSup>
                            <m:sSub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800" dirty="0"/>
              </a:p>
              <a:p>
                <a:endParaRPr lang="en-US" sz="2800" dirty="0"/>
              </a:p>
              <a:p>
                <a:endParaRPr lang="en-US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5663FFD-8C7F-449D-9139-3FFC72D683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778" y="951176"/>
                <a:ext cx="11642902" cy="6571158"/>
              </a:xfrm>
              <a:prstGeom prst="rect">
                <a:avLst/>
              </a:prstGeom>
              <a:blipFill>
                <a:blip r:embed="rId3"/>
                <a:stretch>
                  <a:fillRect l="-1099" t="-8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70492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Loss functions for object detection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5663FFD-8C7F-449D-9139-3FFC72D683F2}"/>
                  </a:ext>
                </a:extLst>
              </p:cNvPr>
              <p:cNvSpPr txBox="1"/>
              <p:nvPr/>
            </p:nvSpPr>
            <p:spPr>
              <a:xfrm>
                <a:off x="401778" y="951176"/>
                <a:ext cx="11642902" cy="48196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How can we construct a multi-task loss function for this problem?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Confidence loss used to located objects, including center 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Confidence loss component for correct identification at each location:</a:t>
                </a:r>
              </a:p>
              <a:p>
                <a:r>
                  <a:rPr lang="en-US" sz="2800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𝑐𝑜𝑛𝑓</m:t>
                        </m:r>
                      </m:sub>
                    </m:sSub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=−</m:t>
                    </m:r>
                  </m:oMath>
                </a14:m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𝑃𝑜𝑠</m:t>
                        </m:r>
                      </m:sub>
                      <m:sup>
                        <m:r>
                          <a:rPr lang="en-US" sz="2800" i="1" smtClean="0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  <m:e>
                        <m:sSubSup>
                          <m:sSubSup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p>
                        </m:sSub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𝑙𝑜𝑔</m:t>
                        </m:r>
                        <m:d>
                          <m:d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sup>
                            </m:sSubSup>
                          </m:e>
                        </m:d>
                      </m:e>
                    </m:nary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−</m:t>
                    </m:r>
                    <m:nary>
                      <m:naryPr>
                        <m:chr m:val="∑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𝑁𝑒𝑔</m:t>
                        </m:r>
                      </m:sub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  <m:e>
                        <m:sSubSup>
                          <m:sSubSup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p>
                        </m:sSub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𝑙𝑜𝑔</m:t>
                        </m:r>
                        <m:d>
                          <m:d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p>
                            </m:sSubSup>
                          </m:e>
                        </m:d>
                      </m:e>
                    </m:nary>
                  </m:oMath>
                </a14:m>
                <a:endParaRPr lang="en-US" sz="2800" dirty="0"/>
              </a:p>
              <a:p>
                <a:r>
                  <a:rPr lang="en-US" sz="2800" dirty="0"/>
                  <a:t>Where, the class probability prediction is given by the </a:t>
                </a:r>
                <a:r>
                  <a:rPr lang="en-US" sz="2800" dirty="0" err="1"/>
                  <a:t>softmax</a:t>
                </a:r>
                <a:r>
                  <a:rPr lang="en-US" sz="2800" dirty="0"/>
                  <a:t> function: 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acc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</m:sSub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sSubSup>
                            <m:sSub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sSubSup>
                                <m:sSubSup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p>
                              </m:sSubSup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p>
                          </m:sSub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sub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p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𝑒𝑥𝑝</m:t>
                              </m:r>
                              <m:d>
                                <m:d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</m:nary>
                        </m:den>
                      </m:f>
                    </m:oMath>
                  </m:oMathPara>
                </a14:m>
                <a:endParaRPr lang="en-US" sz="2800" dirty="0"/>
              </a:p>
              <a:p>
                <a:r>
                  <a:rPr lang="en-US" sz="2800" dirty="0"/>
                  <a:t>And, </a:t>
                </a: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acc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bSup>
                  </m:oMath>
                </a14:m>
                <a:r>
                  <a:rPr lang="en-US" sz="2800" dirty="0"/>
                  <a:t> is the </a:t>
                </a:r>
                <a:r>
                  <a:rPr lang="en-US" sz="2800" i="1" dirty="0"/>
                  <a:t>p-</a:t>
                </a:r>
                <a:r>
                  <a:rPr lang="en-US" sz="2800" i="1" dirty="0" err="1"/>
                  <a:t>th</a:t>
                </a:r>
                <a:r>
                  <a:rPr lang="en-US" sz="2800" dirty="0"/>
                  <a:t> category in box prediction </a:t>
                </a:r>
                <a:r>
                  <a:rPr lang="en-US" sz="2800" i="1" dirty="0" err="1"/>
                  <a:t>i</a:t>
                </a:r>
                <a:endParaRPr lang="en-US" sz="2800" dirty="0"/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acc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</m:oMath>
                </a14:m>
                <a:r>
                  <a:rPr lang="en-US" sz="2800" dirty="0"/>
                  <a:t> is the </a:t>
                </a:r>
                <a:r>
                  <a:rPr lang="en-US" sz="2800" b="1" dirty="0"/>
                  <a:t>category for no object </a:t>
                </a:r>
                <a:r>
                  <a:rPr lang="en-US" sz="2800" dirty="0"/>
                  <a:t>in box prediction </a:t>
                </a:r>
                <a:r>
                  <a:rPr lang="en-US" sz="2800" i="1" dirty="0"/>
                  <a:t>I</a:t>
                </a:r>
                <a:r>
                  <a:rPr lang="en-US" sz="2800" dirty="0"/>
                  <a:t>, e.g. the</a:t>
                </a:r>
                <a:r>
                  <a:rPr lang="en-US" sz="2800" b="1" dirty="0"/>
                  <a:t> background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5663FFD-8C7F-449D-9139-3FFC72D683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778" y="951176"/>
                <a:ext cx="11642902" cy="4819653"/>
              </a:xfrm>
              <a:prstGeom prst="rect">
                <a:avLst/>
              </a:prstGeom>
              <a:blipFill>
                <a:blip r:embed="rId3"/>
                <a:stretch>
                  <a:fillRect l="-1099" t="-1138" b="-26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21267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Loss Functions for Object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Class imbalance in object detection </a:t>
            </a:r>
          </a:p>
          <a:p>
            <a:r>
              <a:rPr lang="en-US" dirty="0"/>
              <a:t>Class imbalance is common in dense CV tasks</a:t>
            </a:r>
          </a:p>
          <a:p>
            <a:r>
              <a:rPr lang="en-US" dirty="0"/>
              <a:t>Class imbalance </a:t>
            </a:r>
            <a:r>
              <a:rPr lang="en-US" dirty="0" err="1"/>
              <a:t>arrises</a:t>
            </a:r>
            <a:r>
              <a:rPr lang="en-US" dirty="0"/>
              <a:t> when training anchorless object detection models </a:t>
            </a:r>
          </a:p>
          <a:p>
            <a:pPr lvl="1"/>
            <a:r>
              <a:rPr lang="en-US" dirty="0"/>
              <a:t>Example: small foreground objects are generally only a small fraction of total pixels </a:t>
            </a:r>
          </a:p>
          <a:p>
            <a:pPr lvl="1"/>
            <a:r>
              <a:rPr lang="en-US" dirty="0"/>
              <a:t>Example: Many types of small-area background categories – e.g. stripes on a road  </a:t>
            </a:r>
          </a:p>
          <a:p>
            <a:r>
              <a:rPr lang="en-US" dirty="0"/>
              <a:t>To overcome class imbalance problems, </a:t>
            </a:r>
            <a:r>
              <a:rPr lang="en-US" dirty="0">
                <a:hlinkClick r:id="rId2"/>
              </a:rPr>
              <a:t>Li, et. al</a:t>
            </a:r>
            <a:r>
              <a:rPr lang="en-US" dirty="0"/>
              <a:t>., use two approaches: </a:t>
            </a:r>
          </a:p>
          <a:p>
            <a:pPr lvl="1"/>
            <a:r>
              <a:rPr lang="en-US" b="1" dirty="0"/>
              <a:t>Focal loss </a:t>
            </a:r>
            <a:r>
              <a:rPr lang="en-US" dirty="0"/>
              <a:t>is applied in the position head </a:t>
            </a:r>
          </a:p>
          <a:p>
            <a:pPr lvl="1"/>
            <a:r>
              <a:rPr lang="en-US" dirty="0"/>
              <a:t>Training the end-to-end network uses </a:t>
            </a:r>
            <a:r>
              <a:rPr lang="en-US" b="1" dirty="0"/>
              <a:t>Dice loss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1820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Loss Function for Object Detection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US" b="1" i="0" dirty="0">
                    <a:effectLst/>
                    <a:latin typeface="Inter"/>
                  </a:rPr>
                  <a:t>Dice-</a:t>
                </a:r>
                <a:r>
                  <a:rPr lang="en-US" b="1" i="0" dirty="0" err="1">
                    <a:effectLst/>
                    <a:latin typeface="Inter"/>
                  </a:rPr>
                  <a:t>Sørensen</a:t>
                </a:r>
                <a:r>
                  <a:rPr lang="en-US" b="1" i="0" dirty="0">
                    <a:effectLst/>
                    <a:latin typeface="Inter"/>
                  </a:rPr>
                  <a:t> coefficient</a:t>
                </a:r>
                <a:r>
                  <a:rPr lang="en-US" b="0" i="0" dirty="0">
                    <a:effectLst/>
                    <a:latin typeface="Inter"/>
                  </a:rPr>
                  <a:t>, or </a:t>
                </a:r>
                <a:r>
                  <a:rPr lang="en-US" b="1" dirty="0"/>
                  <a:t>Dice loss</a:t>
                </a:r>
                <a:r>
                  <a:rPr lang="en-US" dirty="0"/>
                  <a:t>, is considered more robust to class imbalance   </a:t>
                </a:r>
              </a:p>
              <a:p>
                <a:r>
                  <a:rPr lang="en-US" b="0" i="0" dirty="0">
                    <a:effectLst/>
                    <a:latin typeface="Inter"/>
                  </a:rPr>
                  <a:t>For two sets,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b="0" i="0" dirty="0">
                    <a:effectLst/>
                    <a:latin typeface="Inter"/>
                  </a:rPr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b="0" i="0" dirty="0">
                    <a:effectLst/>
                    <a:latin typeface="Inter"/>
                  </a:rPr>
                  <a:t>, the Dice-</a:t>
                </a:r>
                <a:r>
                  <a:rPr lang="en-US" b="0" i="0" dirty="0" err="1">
                    <a:effectLst/>
                    <a:latin typeface="Inter"/>
                  </a:rPr>
                  <a:t>Sørensen</a:t>
                </a:r>
                <a:r>
                  <a:rPr lang="en-US" b="0" i="0" dirty="0">
                    <a:effectLst/>
                    <a:latin typeface="Inter"/>
                  </a:rPr>
                  <a:t> coefficient </a:t>
                </a:r>
                <a:r>
                  <a:rPr lang="en-US" dirty="0"/>
                  <a:t>is defined: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⋂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𝑤h𝑒𝑟𝑒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𝑠𝑖𝑧𝑒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𝑠𝑒𝑡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For the simple case of binary classification, we write Dice loss: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𝐷𝐿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+1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sz="2400" dirty="0"/>
                  <a:t>Where: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/>
                  <a:t> label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acc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/>
                  <a:t> Binary category prediction </a:t>
                </a:r>
              </a:p>
              <a:p>
                <a:r>
                  <a:rPr lang="en-US" dirty="0"/>
                  <a:t>Dice loss is equivalent to F1 loss</a:t>
                </a:r>
              </a:p>
              <a:p>
                <a:r>
                  <a:rPr lang="en-US" dirty="0"/>
                  <a:t>Full details on loss functions for training semantic segmentation models can be found in </a:t>
                </a:r>
                <a:r>
                  <a:rPr lang="en-US" dirty="0">
                    <a:hlinkClick r:id="rId2"/>
                  </a:rPr>
                  <a:t>Jadon, 2020</a:t>
                </a:r>
                <a:r>
                  <a:rPr lang="en-US" dirty="0"/>
                  <a:t>, or </a:t>
                </a:r>
                <a:r>
                  <a:rPr lang="en-US" dirty="0">
                    <a:hlinkClick r:id="rId3"/>
                  </a:rPr>
                  <a:t>Jeremy Jordan’s blog post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  <a:blipFill>
                <a:blip r:embed="rId4"/>
                <a:stretch>
                  <a:fillRect l="-1043" t="-2179" b="-9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2833233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320" y="182087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Loss Function for Object Detection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48764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i="0" dirty="0">
                <a:effectLst/>
                <a:latin typeface="Inter"/>
              </a:rPr>
              <a:t>Focal </a:t>
            </a:r>
            <a:r>
              <a:rPr lang="en-US" b="1" dirty="0"/>
              <a:t>loss </a:t>
            </a:r>
            <a:r>
              <a:rPr lang="en-US" dirty="0"/>
              <a:t>addresses class imbalance by reweighting cross-entropy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163EC468-3BA7-B65F-61F5-754DBFDEB0E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67320" y="1836953"/>
                <a:ext cx="5416664" cy="493620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We can write binary cross-entropy in the well known form: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𝐶𝐸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𝐶𝐸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𝑙𝑜𝑔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Focal loss reweights cross-entropy: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𝐹𝐿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𝑙𝑜𝑔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sz="2400" dirty="0"/>
                  <a:t>- Where: </a:t>
                </a:r>
              </a:p>
              <a:p>
                <a:pPr marL="0" indent="569913">
                  <a:buNone/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/>
                  <a:t> hyperparameter,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</m:oMath>
                </a14:m>
                <a:endParaRPr lang="en-US" sz="2400" dirty="0"/>
              </a:p>
              <a:p>
                <a:pPr marL="569913" indent="0">
                  <a:buNone/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=0,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𝐹𝐶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/>
                  <a:t> cross-entropy</a:t>
                </a:r>
              </a:p>
              <a:p>
                <a:r>
                  <a:rPr lang="en-US" dirty="0"/>
                  <a:t>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acc>
                              <m:accPr>
                                <m:chr m:val="̂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acc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sup>
                    </m:sSup>
                  </m:oMath>
                </a14:m>
                <a:r>
                  <a:rPr lang="en-US" dirty="0"/>
                  <a:t> term down-weights easy to learn categories</a:t>
                </a:r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163EC468-3BA7-B65F-61F5-754DBFDEB0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320" y="1836953"/>
                <a:ext cx="5416664" cy="4936206"/>
              </a:xfrm>
              <a:prstGeom prst="rect">
                <a:avLst/>
              </a:prstGeom>
              <a:blipFill>
                <a:blip r:embed="rId2"/>
                <a:stretch>
                  <a:fillRect l="-2027" t="-1975" r="-3041" b="-4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B8976E0F-B461-CABA-855B-B5DAFEB2DC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2423" y="1836953"/>
            <a:ext cx="4727960" cy="439886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BE729F6-46BF-1D81-9F0D-85F717AD2557}"/>
              </a:ext>
            </a:extLst>
          </p:cNvPr>
          <p:cNvSpPr txBox="1"/>
          <p:nvPr/>
        </p:nvSpPr>
        <p:spPr>
          <a:xfrm>
            <a:off x="6942423" y="6348475"/>
            <a:ext cx="60967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800" dirty="0"/>
              <a:t>Find many more details in </a:t>
            </a:r>
            <a:r>
              <a:rPr lang="en-US" dirty="0">
                <a:hlinkClick r:id="rId4"/>
              </a:rPr>
              <a:t>Lin</a:t>
            </a:r>
            <a:r>
              <a:rPr lang="en-US" sz="1800" dirty="0">
                <a:hlinkClick r:id="rId4"/>
              </a:rPr>
              <a:t>, et. al, 2018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641059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39B7D3-E8F7-CBEA-BCA9-2F35600397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C72B9-1838-1018-67AB-CBD9605418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2454140"/>
          </a:xfrm>
        </p:spPr>
        <p:txBody>
          <a:bodyPr/>
          <a:lstStyle/>
          <a:p>
            <a:pPr algn="ctr"/>
            <a:r>
              <a:rPr lang="en-US" dirty="0"/>
              <a:t>Evaluation of Object Detection</a:t>
            </a:r>
          </a:p>
        </p:txBody>
      </p:sp>
    </p:spTree>
    <p:extLst>
      <p:ext uri="{BB962C8B-B14F-4D97-AF65-F5344CB8AC3E}">
        <p14:creationId xmlns:p14="http://schemas.microsoft.com/office/powerpoint/2010/main" val="378421747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Evaluation of object detection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1105418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Need multiple criteria to evaluate object detection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Is the detection of the presence of an object in the box correct?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How close are the bounding box dimensions to the ground truth?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Is the classification of the object in the box correct?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Need metrics for accuracy of bounding box and object class predictions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b="1" dirty="0"/>
              <a:t>Average precision</a:t>
            </a:r>
            <a:r>
              <a:rPr lang="en-US" sz="2800" dirty="0"/>
              <a:t> measured on recall-precision trade-off curve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Use </a:t>
            </a:r>
            <a:r>
              <a:rPr lang="en-US" sz="2800" b="1" dirty="0"/>
              <a:t>mean average precision  – </a:t>
            </a:r>
            <a:r>
              <a:rPr lang="en-US" sz="2800" b="1" dirty="0" err="1"/>
              <a:t>mAP</a:t>
            </a:r>
            <a:endParaRPr lang="en-US" sz="2800" b="1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Mean taken over average precision over all object classes</a:t>
            </a:r>
          </a:p>
        </p:txBody>
      </p:sp>
    </p:spTree>
    <p:extLst>
      <p:ext uri="{BB962C8B-B14F-4D97-AF65-F5344CB8AC3E}">
        <p14:creationId xmlns:p14="http://schemas.microsoft.com/office/powerpoint/2010/main" val="2118313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Evaluation of object detection </a:t>
            </a:r>
            <a:endParaRPr lang="en-US" dirty="0">
              <a:latin typeface="Segoe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5150" y="1143000"/>
                <a:ext cx="11525250" cy="5552161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Review of the classification model metrics</a:t>
                </a:r>
              </a:p>
              <a:p>
                <a:r>
                  <a:rPr lang="en-GB" sz="2800" b="1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Selectivity or Precision: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280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𝑇𝑃</m:t>
                        </m:r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𝑇𝑃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+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𝐹𝑃</m:t>
                        </m:r>
                      </m:den>
                    </m:f>
                  </m:oMath>
                </a14:m>
                <a:endParaRPr lang="en-GB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lvl="1"/>
                <a:r>
                  <a:rPr lang="en-GB" sz="24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Fraction of cases classified as positive which are correctly classified  </a:t>
                </a:r>
              </a:p>
              <a:p>
                <a:r>
                  <a:rPr lang="en-GB" sz="2800" b="1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Sensitivity or Recall: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280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𝑇𝑃</m:t>
                        </m:r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𝑇𝑃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+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𝐹𝑁</m:t>
                        </m:r>
                      </m:den>
                    </m:f>
                  </m:oMath>
                </a14:m>
                <a:endParaRPr lang="en-GB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lvl="1"/>
                <a:r>
                  <a:rPr lang="en-GB" sz="24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The fraction positive cases correctly classified    </a:t>
                </a:r>
              </a:p>
              <a:p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There is an inherent trade-off between precision and recall</a:t>
                </a:r>
              </a:p>
              <a:p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Can average precision on recall-precision curve </a:t>
                </a:r>
              </a:p>
              <a:p>
                <a:pPr lvl="1"/>
                <a:r>
                  <a:rPr lang="en-GB" sz="24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Change decision threshold or confidence to quantify curve</a:t>
                </a:r>
              </a:p>
            </p:txBody>
          </p:sp>
        </mc:Choice>
        <mc:Fallback xmlns="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150" y="1143000"/>
                <a:ext cx="11525250" cy="5552161"/>
              </a:xfrm>
              <a:prstGeom prst="rect">
                <a:avLst/>
              </a:prstGeom>
              <a:blipFill>
                <a:blip r:embed="rId3"/>
                <a:stretch>
                  <a:fillRect l="-1058" t="-10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89912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Evaluation of object detection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11054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Computing Mean Average Precision - AP</a:t>
            </a:r>
            <a:endParaRPr lang="en-US" sz="2800" b="1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5E5077D-30CC-4B1D-B76D-47254773BA26}"/>
              </a:ext>
            </a:extLst>
          </p:cNvPr>
          <p:cNvCxnSpPr>
            <a:cxnSpLocks/>
          </p:cNvCxnSpPr>
          <p:nvPr/>
        </p:nvCxnSpPr>
        <p:spPr>
          <a:xfrm flipV="1">
            <a:off x="6672198" y="1791222"/>
            <a:ext cx="0" cy="393867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DAB9524-9B22-4C46-9EBC-71BDA365E288}"/>
              </a:ext>
            </a:extLst>
          </p:cNvPr>
          <p:cNvCxnSpPr>
            <a:cxnSpLocks/>
          </p:cNvCxnSpPr>
          <p:nvPr/>
        </p:nvCxnSpPr>
        <p:spPr>
          <a:xfrm>
            <a:off x="6672198" y="5729892"/>
            <a:ext cx="530268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27D66172-0D27-4C13-8C3E-D8C616D00C33}"/>
              </a:ext>
            </a:extLst>
          </p:cNvPr>
          <p:cNvSpPr/>
          <p:nvPr/>
        </p:nvSpPr>
        <p:spPr>
          <a:xfrm>
            <a:off x="6672198" y="2661781"/>
            <a:ext cx="924830" cy="3068111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0B27D8A-CB2C-47C5-BBA3-37EDA138CA91}"/>
              </a:ext>
            </a:extLst>
          </p:cNvPr>
          <p:cNvSpPr/>
          <p:nvPr/>
        </p:nvSpPr>
        <p:spPr>
          <a:xfrm>
            <a:off x="7597028" y="3087666"/>
            <a:ext cx="924830" cy="2642225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CD170A7-DC8B-4565-AC68-955F2C0D9366}"/>
              </a:ext>
            </a:extLst>
          </p:cNvPr>
          <p:cNvSpPr/>
          <p:nvPr/>
        </p:nvSpPr>
        <p:spPr>
          <a:xfrm>
            <a:off x="8521858" y="3707704"/>
            <a:ext cx="924830" cy="2022187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8EC86C6-51A9-49A4-B612-B57A0AA9CFAA}"/>
              </a:ext>
            </a:extLst>
          </p:cNvPr>
          <p:cNvSpPr/>
          <p:nvPr/>
        </p:nvSpPr>
        <p:spPr>
          <a:xfrm>
            <a:off x="9446688" y="4315215"/>
            <a:ext cx="924830" cy="1414675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A7BEB99-23F3-44CF-BD0E-8AD52734C868}"/>
              </a:ext>
            </a:extLst>
          </p:cNvPr>
          <p:cNvSpPr/>
          <p:nvPr/>
        </p:nvSpPr>
        <p:spPr>
          <a:xfrm>
            <a:off x="10371518" y="4834664"/>
            <a:ext cx="924830" cy="895227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89E4C9C4-E1F0-4713-90C0-6188C6BF5C7D}"/>
              </a:ext>
            </a:extLst>
          </p:cNvPr>
          <p:cNvSpPr/>
          <p:nvPr/>
        </p:nvSpPr>
        <p:spPr>
          <a:xfrm>
            <a:off x="6655455" y="2427242"/>
            <a:ext cx="4640893" cy="2605414"/>
          </a:xfrm>
          <a:custGeom>
            <a:avLst/>
            <a:gdLst>
              <a:gd name="connsiteX0" fmla="*/ 0 w 4640893"/>
              <a:gd name="connsiteY0" fmla="*/ 0 h 2605414"/>
              <a:gd name="connsiteX1" fmla="*/ 945715 w 4640893"/>
              <a:gd name="connsiteY1" fmla="*/ 432148 h 2605414"/>
              <a:gd name="connsiteX2" fmla="*/ 1860115 w 4640893"/>
              <a:gd name="connsiteY2" fmla="*/ 858033 h 2605414"/>
              <a:gd name="connsiteX3" fmla="*/ 2780778 w 4640893"/>
              <a:gd name="connsiteY3" fmla="*/ 1471808 h 2605414"/>
              <a:gd name="connsiteX4" fmla="*/ 3682652 w 4640893"/>
              <a:gd name="connsiteY4" fmla="*/ 2066794 h 2605414"/>
              <a:gd name="connsiteX5" fmla="*/ 4640893 w 4640893"/>
              <a:gd name="connsiteY5" fmla="*/ 2605414 h 2605414"/>
              <a:gd name="connsiteX6" fmla="*/ 4640893 w 4640893"/>
              <a:gd name="connsiteY6" fmla="*/ 2605414 h 26054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40893" h="2605414">
                <a:moveTo>
                  <a:pt x="0" y="0"/>
                </a:moveTo>
                <a:lnTo>
                  <a:pt x="945715" y="432148"/>
                </a:lnTo>
                <a:cubicBezTo>
                  <a:pt x="1255734" y="575153"/>
                  <a:pt x="1554271" y="684756"/>
                  <a:pt x="1860115" y="858033"/>
                </a:cubicBezTo>
                <a:cubicBezTo>
                  <a:pt x="2165959" y="1031310"/>
                  <a:pt x="2780778" y="1471808"/>
                  <a:pt x="2780778" y="1471808"/>
                </a:cubicBezTo>
                <a:cubicBezTo>
                  <a:pt x="3084534" y="1673268"/>
                  <a:pt x="3372633" y="1877860"/>
                  <a:pt x="3682652" y="2066794"/>
                </a:cubicBezTo>
                <a:cubicBezTo>
                  <a:pt x="3992671" y="2255728"/>
                  <a:pt x="4640893" y="2605414"/>
                  <a:pt x="4640893" y="2605414"/>
                </a:cubicBezTo>
                <a:lnTo>
                  <a:pt x="4640893" y="2605414"/>
                </a:lnTo>
              </a:path>
            </a:pathLst>
          </a:cu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1C0FEC1-C2D0-4FE5-B6E1-8490124F2DD9}"/>
              </a:ext>
            </a:extLst>
          </p:cNvPr>
          <p:cNvSpPr txBox="1"/>
          <p:nvPr/>
        </p:nvSpPr>
        <p:spPr>
          <a:xfrm>
            <a:off x="398433" y="1935473"/>
            <a:ext cx="5930129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Precision decreases as recall increases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Recall increases as confidence (</a:t>
            </a:r>
            <a:r>
              <a:rPr lang="en-US" sz="2800" dirty="0" err="1"/>
              <a:t>IoU</a:t>
            </a:r>
            <a:r>
              <a:rPr lang="en-US" sz="2800" dirty="0"/>
              <a:t>) increases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Average precision is Area Under the Curve (AUC) of precision-recall curve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Approximate AUC as sum of area of rectangles at each threshold sample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Usually sample precision at 10 threshold (</a:t>
            </a:r>
            <a:r>
              <a:rPr lang="en-US" sz="2800" dirty="0" err="1"/>
              <a:t>IoU</a:t>
            </a:r>
            <a:r>
              <a:rPr lang="en-US" sz="2800" dirty="0"/>
              <a:t>) values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2817C67-F155-48B5-A6BD-34AC2E8D3690}"/>
              </a:ext>
            </a:extLst>
          </p:cNvPr>
          <p:cNvSpPr txBox="1"/>
          <p:nvPr/>
        </p:nvSpPr>
        <p:spPr>
          <a:xfrm>
            <a:off x="7597028" y="5787674"/>
            <a:ext cx="330404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Increasing threshold, </a:t>
            </a:r>
            <a:r>
              <a:rPr lang="en-US" sz="2400" dirty="0" err="1"/>
              <a:t>IoU</a:t>
            </a:r>
            <a:endParaRPr lang="en-US" sz="2400" dirty="0"/>
          </a:p>
          <a:p>
            <a:r>
              <a:rPr lang="en-US" sz="2400" dirty="0"/>
              <a:t>Increasing Recall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97F9FFC-5A9A-4E39-A1F3-9427FC7AFFE6}"/>
              </a:ext>
            </a:extLst>
          </p:cNvPr>
          <p:cNvSpPr txBox="1"/>
          <p:nvPr/>
        </p:nvSpPr>
        <p:spPr>
          <a:xfrm rot="16200000">
            <a:off x="5798445" y="3751532"/>
            <a:ext cx="13155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Precision</a:t>
            </a:r>
          </a:p>
        </p:txBody>
      </p:sp>
    </p:spTree>
    <p:extLst>
      <p:ext uri="{BB962C8B-B14F-4D97-AF65-F5344CB8AC3E}">
        <p14:creationId xmlns:p14="http://schemas.microsoft.com/office/powerpoint/2010/main" val="1338114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3" grpId="0" animBg="1"/>
      <p:bldP spid="14" grpId="0" animBg="1"/>
      <p:bldP spid="16" grpId="0" animBg="1"/>
      <p:bldP spid="18" grpId="0" animBg="1"/>
      <p:bldP spid="20" grpId="0"/>
      <p:bldP spid="2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90025" y="1049383"/>
            <a:ext cx="11525250" cy="5591447"/>
          </a:xfrm>
        </p:spPr>
        <p:txBody>
          <a:bodyPr>
            <a:normAutofit/>
          </a:bodyPr>
          <a:lstStyle/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Elements of object detection algorithms</a:t>
            </a:r>
          </a:p>
          <a:p>
            <a:pPr>
              <a:spcBef>
                <a:spcPts val="400"/>
              </a:spcBef>
            </a:pPr>
            <a:r>
              <a:rPr lang="en-GB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Parameterization of bounding boxes </a:t>
            </a:r>
          </a:p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Evaluation of object detection algorithms</a:t>
            </a:r>
          </a:p>
          <a:p>
            <a:pPr>
              <a:spcBef>
                <a:spcPts val="400"/>
              </a:spcBef>
            </a:pPr>
            <a:r>
              <a:rPr lang="en-GB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Multiple prior bounding boxes</a:t>
            </a:r>
          </a:p>
          <a:p>
            <a:pPr>
              <a:spcBef>
                <a:spcPts val="400"/>
              </a:spcBef>
            </a:pPr>
            <a:r>
              <a:rPr lang="en-GB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Solving the object detection problem</a:t>
            </a:r>
          </a:p>
          <a:p>
            <a:pPr>
              <a:spcBef>
                <a:spcPts val="400"/>
              </a:spcBef>
            </a:pPr>
            <a:r>
              <a:rPr lang="en-GB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Working with multiple scales</a:t>
            </a:r>
          </a:p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Single-shot algorithms for video</a:t>
            </a:r>
          </a:p>
          <a:p>
            <a:pPr>
              <a:spcBef>
                <a:spcPts val="400"/>
              </a:spcBef>
            </a:pPr>
            <a:r>
              <a:rPr lang="en-GB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Transformer architectures  </a:t>
            </a:r>
          </a:p>
          <a:p>
            <a:pPr marL="0" indent="0">
              <a:spcBef>
                <a:spcPts val="400"/>
              </a:spcBef>
              <a:buNone/>
            </a:pP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spcBef>
                <a:spcPts val="400"/>
              </a:spcBef>
            </a:pPr>
            <a:endParaRPr lang="en-GB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605" y="331471"/>
            <a:ext cx="11525250" cy="580268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Segoe"/>
              </a:rPr>
              <a:t>Lesson Overview</a:t>
            </a:r>
          </a:p>
        </p:txBody>
      </p:sp>
    </p:spTree>
    <p:extLst>
      <p:ext uri="{BB962C8B-B14F-4D97-AF65-F5344CB8AC3E}">
        <p14:creationId xmlns:p14="http://schemas.microsoft.com/office/powerpoint/2010/main" val="293552243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Evaluation of object detection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1105418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Computing mean average precision - </a:t>
            </a:r>
            <a:r>
              <a:rPr lang="en-US" sz="2800" dirty="0" err="1"/>
              <a:t>mAP</a:t>
            </a:r>
            <a:endParaRPr lang="en-US" sz="2800" dirty="0"/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Compute average precision for each of </a:t>
            </a:r>
            <a:r>
              <a:rPr lang="en-US" sz="2800" i="1" dirty="0"/>
              <a:t>c</a:t>
            </a:r>
            <a:r>
              <a:rPr lang="en-US" sz="2800" dirty="0"/>
              <a:t> classes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Compute mean of average precision over all c classes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Report </a:t>
            </a:r>
            <a:r>
              <a:rPr lang="en-US" sz="2800" dirty="0" err="1"/>
              <a:t>mAP</a:t>
            </a:r>
            <a:r>
              <a:rPr lang="en-US" sz="2800" dirty="0"/>
              <a:t> as percentage 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2800" dirty="0"/>
              <a:t>Prefect performance = 100%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2800" dirty="0"/>
              <a:t>No correct detection and classification = 0%</a:t>
            </a:r>
          </a:p>
        </p:txBody>
      </p:sp>
    </p:spTree>
    <p:extLst>
      <p:ext uri="{BB962C8B-B14F-4D97-AF65-F5344CB8AC3E}">
        <p14:creationId xmlns:p14="http://schemas.microsoft.com/office/powerpoint/2010/main" val="1436318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AB4302-BF44-E504-34D5-CD47A52A87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7EFBAE-5136-8EB9-0FA1-6C7FBC7906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2454140"/>
          </a:xfrm>
        </p:spPr>
        <p:txBody>
          <a:bodyPr/>
          <a:lstStyle/>
          <a:p>
            <a:pPr algn="ctr"/>
            <a:r>
              <a:rPr lang="en-US" dirty="0"/>
              <a:t>Architectures for Object Detection</a:t>
            </a:r>
          </a:p>
        </p:txBody>
      </p:sp>
    </p:spTree>
    <p:extLst>
      <p:ext uri="{BB962C8B-B14F-4D97-AF65-F5344CB8AC3E}">
        <p14:creationId xmlns:p14="http://schemas.microsoft.com/office/powerpoint/2010/main" val="104151345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Architectures of object detectors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11054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Architectural components of single shot object detectors     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128586-63BE-C939-1B17-B35AE08D09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128" y="1593377"/>
            <a:ext cx="8822912" cy="270175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CBBA779-33EC-9577-4F77-2C22C510F9F1}"/>
              </a:ext>
            </a:extLst>
          </p:cNvPr>
          <p:cNvSpPr txBox="1"/>
          <p:nvPr/>
        </p:nvSpPr>
        <p:spPr>
          <a:xfrm>
            <a:off x="220266" y="4646554"/>
            <a:ext cx="300479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Backbone</a:t>
            </a:r>
            <a:r>
              <a:rPr lang="en-US" sz="2800" dirty="0"/>
              <a:t> convolutionally NN creates the </a:t>
            </a:r>
            <a:r>
              <a:rPr lang="en-US" sz="2800" b="1" dirty="0"/>
              <a:t>feature map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F7DA5B-7197-A147-1895-F59B2514C044}"/>
              </a:ext>
            </a:extLst>
          </p:cNvPr>
          <p:cNvSpPr txBox="1"/>
          <p:nvPr/>
        </p:nvSpPr>
        <p:spPr>
          <a:xfrm>
            <a:off x="3516236" y="4846091"/>
            <a:ext cx="300479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Neck </a:t>
            </a:r>
            <a:r>
              <a:rPr lang="en-US" sz="2800" dirty="0"/>
              <a:t>to accommodate </a:t>
            </a:r>
            <a:r>
              <a:rPr lang="en-US" sz="2800" b="1" dirty="0"/>
              <a:t>multiple scales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BD2443-D6DE-1CB1-E5BA-81029DCF2BE0}"/>
              </a:ext>
            </a:extLst>
          </p:cNvPr>
          <p:cNvSpPr txBox="1"/>
          <p:nvPr/>
        </p:nvSpPr>
        <p:spPr>
          <a:xfrm>
            <a:off x="6208881" y="4891767"/>
            <a:ext cx="251133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Head detects</a:t>
            </a:r>
            <a:r>
              <a:rPr lang="en-US" sz="2800" dirty="0"/>
              <a:t> objects and </a:t>
            </a:r>
            <a:r>
              <a:rPr lang="en-US" sz="2800" b="1" dirty="0"/>
              <a:t>identifies </a:t>
            </a:r>
            <a:r>
              <a:rPr lang="en-US" sz="2800" dirty="0"/>
              <a:t>them 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9D5FED7-EDD4-1BFC-F0DB-67D10B8F7700}"/>
              </a:ext>
            </a:extLst>
          </p:cNvPr>
          <p:cNvCxnSpPr>
            <a:cxnSpLocks/>
            <a:stCxn id="4" idx="0"/>
          </p:cNvCxnSpPr>
          <p:nvPr/>
        </p:nvCxnSpPr>
        <p:spPr>
          <a:xfrm flipV="1">
            <a:off x="1722662" y="4295130"/>
            <a:ext cx="1547011" cy="351424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17F8E54-E679-E7B7-69C5-224DB4B5EB53}"/>
              </a:ext>
            </a:extLst>
          </p:cNvPr>
          <p:cNvCxnSpPr>
            <a:cxnSpLocks/>
          </p:cNvCxnSpPr>
          <p:nvPr/>
        </p:nvCxnSpPr>
        <p:spPr>
          <a:xfrm flipV="1">
            <a:off x="4372495" y="4270893"/>
            <a:ext cx="1193326" cy="575198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2248F13-2DF9-D94C-256B-47262453AA80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7464547" y="4295130"/>
            <a:ext cx="429667" cy="596637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08A2184F-11AA-9742-E117-66995661E37F}"/>
              </a:ext>
            </a:extLst>
          </p:cNvPr>
          <p:cNvSpPr txBox="1"/>
          <p:nvPr/>
        </p:nvSpPr>
        <p:spPr>
          <a:xfrm>
            <a:off x="385152" y="951176"/>
            <a:ext cx="11054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Architectural components of single shot object detectors: Example YOLOv4      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889B0197-FF5F-F0C8-11BD-6F92A33F6D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83040" y="1606667"/>
            <a:ext cx="2336654" cy="2762016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095B0E55-9971-BA4C-C6E6-0BB1CA4BB490}"/>
              </a:ext>
            </a:extLst>
          </p:cNvPr>
          <p:cNvSpPr txBox="1"/>
          <p:nvPr/>
        </p:nvSpPr>
        <p:spPr>
          <a:xfrm>
            <a:off x="8966942" y="4834046"/>
            <a:ext cx="300479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Sparse Prediction </a:t>
            </a:r>
            <a:r>
              <a:rPr lang="en-US" sz="2800" dirty="0"/>
              <a:t>applies </a:t>
            </a:r>
            <a:r>
              <a:rPr lang="en-US" sz="2800" b="1" dirty="0"/>
              <a:t>non-maximal suppression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A3BF6E5-96CC-6106-B04F-F01F397FBD54}"/>
              </a:ext>
            </a:extLst>
          </p:cNvPr>
          <p:cNvCxnSpPr>
            <a:cxnSpLocks/>
            <a:stCxn id="26" idx="0"/>
          </p:cNvCxnSpPr>
          <p:nvPr/>
        </p:nvCxnSpPr>
        <p:spPr>
          <a:xfrm flipH="1" flipV="1">
            <a:off x="10436411" y="4297672"/>
            <a:ext cx="32927" cy="536374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1631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/>
      <p:bldP spid="26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Backbones: CNNs Create Feature Maps 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110541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Many choices have been tried for backbones 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63DA7C-FB94-425A-A93A-605465237C1B}"/>
              </a:ext>
            </a:extLst>
          </p:cNvPr>
          <p:cNvSpPr txBox="1"/>
          <p:nvPr/>
        </p:nvSpPr>
        <p:spPr>
          <a:xfrm>
            <a:off x="504644" y="1756352"/>
            <a:ext cx="1088661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VGG-16  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ResNet-52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/>
              <a:t>EfficientNet</a:t>
            </a:r>
            <a:r>
              <a:rPr lang="en-US" sz="2800" dirty="0"/>
              <a:t>-BO/B7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Darknet-53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Others…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309757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Neck: Working with multiple scales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110541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Images contain objects a multiple scales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63DA7C-FB94-425A-A93A-605465237C1B}"/>
              </a:ext>
            </a:extLst>
          </p:cNvPr>
          <p:cNvSpPr txBox="1"/>
          <p:nvPr/>
        </p:nvSpPr>
        <p:spPr>
          <a:xfrm>
            <a:off x="504644" y="1756352"/>
            <a:ext cx="1088661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Need to detect objects across wide range of scale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Is trade-off between semantics and detail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Large scale has better semantics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Fine scale has more detail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Deep neural network architecture produces multiple scales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Convolution with max pooling reduces detail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Deeper layers with better semantics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Feature pyramid network, </a:t>
            </a:r>
            <a:r>
              <a:rPr lang="en-US" sz="2800" dirty="0">
                <a:hlinkClick r:id="rId2"/>
              </a:rPr>
              <a:t>Lin et.al., 2016</a:t>
            </a:r>
            <a:r>
              <a:rPr lang="en-US" sz="2800" dirty="0"/>
              <a:t>, algorithm achieved multi-scale object detection with a pure convolutional architecture  </a:t>
            </a:r>
          </a:p>
        </p:txBody>
      </p:sp>
    </p:spTree>
    <p:extLst>
      <p:ext uri="{BB962C8B-B14F-4D97-AF65-F5344CB8AC3E}">
        <p14:creationId xmlns:p14="http://schemas.microsoft.com/office/powerpoint/2010/main" val="2278414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DE5F917-412E-4194-9968-79AD5EEA1E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7319" y="3839330"/>
            <a:ext cx="2345403" cy="1731215"/>
          </a:xfrm>
          <a:prstGeom prst="rect">
            <a:avLst/>
          </a:prstGeom>
        </p:spPr>
      </p:pic>
      <p:sp>
        <p:nvSpPr>
          <p:cNvPr id="4" name="Parallelogram 3">
            <a:extLst>
              <a:ext uri="{FF2B5EF4-FFF2-40B4-BE49-F238E27FC236}">
                <a16:creationId xmlns:a16="http://schemas.microsoft.com/office/drawing/2014/main" id="{A22A7B74-12DC-4BDD-9925-7757C8BE74D6}"/>
              </a:ext>
            </a:extLst>
          </p:cNvPr>
          <p:cNvSpPr/>
          <p:nvPr/>
        </p:nvSpPr>
        <p:spPr>
          <a:xfrm>
            <a:off x="1963455" y="3255684"/>
            <a:ext cx="2758509" cy="795485"/>
          </a:xfrm>
          <a:prstGeom prst="parallelogram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Parallelogram 2">
            <a:extLst>
              <a:ext uri="{FF2B5EF4-FFF2-40B4-BE49-F238E27FC236}">
                <a16:creationId xmlns:a16="http://schemas.microsoft.com/office/drawing/2014/main" id="{79D8DE9C-7A97-4B0B-8CF3-C761373C3C3E}"/>
              </a:ext>
            </a:extLst>
          </p:cNvPr>
          <p:cNvSpPr/>
          <p:nvPr/>
        </p:nvSpPr>
        <p:spPr>
          <a:xfrm>
            <a:off x="2042333" y="2265462"/>
            <a:ext cx="2167545" cy="726031"/>
          </a:xfrm>
          <a:prstGeom prst="parallelogram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Parallelogram 1">
            <a:extLst>
              <a:ext uri="{FF2B5EF4-FFF2-40B4-BE49-F238E27FC236}">
                <a16:creationId xmlns:a16="http://schemas.microsoft.com/office/drawing/2014/main" id="{B55D5EED-127D-45ED-9ED1-987C807D2EEC}"/>
              </a:ext>
            </a:extLst>
          </p:cNvPr>
          <p:cNvSpPr/>
          <p:nvPr/>
        </p:nvSpPr>
        <p:spPr>
          <a:xfrm>
            <a:off x="2127915" y="1364106"/>
            <a:ext cx="1717430" cy="669734"/>
          </a:xfrm>
          <a:prstGeom prst="parallelogram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7316BF6-911F-4CB7-A90F-FE64419B8BBA}"/>
              </a:ext>
            </a:extLst>
          </p:cNvPr>
          <p:cNvCxnSpPr/>
          <p:nvPr/>
        </p:nvCxnSpPr>
        <p:spPr>
          <a:xfrm flipV="1">
            <a:off x="3149672" y="4051169"/>
            <a:ext cx="0" cy="421018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7AA2906-FF7F-4636-9C9C-5AA22A6708C4}"/>
              </a:ext>
            </a:extLst>
          </p:cNvPr>
          <p:cNvCxnSpPr>
            <a:cxnSpLocks/>
          </p:cNvCxnSpPr>
          <p:nvPr/>
        </p:nvCxnSpPr>
        <p:spPr>
          <a:xfrm flipV="1">
            <a:off x="3126106" y="2991494"/>
            <a:ext cx="9042" cy="580384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CC6CCF2-84C4-43FC-AE1E-832B0600D45E}"/>
              </a:ext>
            </a:extLst>
          </p:cNvPr>
          <p:cNvCxnSpPr>
            <a:cxnSpLocks/>
          </p:cNvCxnSpPr>
          <p:nvPr/>
        </p:nvCxnSpPr>
        <p:spPr>
          <a:xfrm flipV="1">
            <a:off x="3126106" y="1985461"/>
            <a:ext cx="0" cy="643017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Parallelogram 14">
            <a:extLst>
              <a:ext uri="{FF2B5EF4-FFF2-40B4-BE49-F238E27FC236}">
                <a16:creationId xmlns:a16="http://schemas.microsoft.com/office/drawing/2014/main" id="{FE1120CD-C90B-4A93-90C2-E3FE3E92CDAB}"/>
              </a:ext>
            </a:extLst>
          </p:cNvPr>
          <p:cNvSpPr/>
          <p:nvPr/>
        </p:nvSpPr>
        <p:spPr>
          <a:xfrm>
            <a:off x="4832754" y="3783863"/>
            <a:ext cx="2758509" cy="795485"/>
          </a:xfrm>
          <a:prstGeom prst="parallelogram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Parallelogram 15">
            <a:extLst>
              <a:ext uri="{FF2B5EF4-FFF2-40B4-BE49-F238E27FC236}">
                <a16:creationId xmlns:a16="http://schemas.microsoft.com/office/drawing/2014/main" id="{240194A9-C979-4B0A-9313-92E80747C5AE}"/>
              </a:ext>
            </a:extLst>
          </p:cNvPr>
          <p:cNvSpPr/>
          <p:nvPr/>
        </p:nvSpPr>
        <p:spPr>
          <a:xfrm>
            <a:off x="5078311" y="2759689"/>
            <a:ext cx="2167545" cy="726031"/>
          </a:xfrm>
          <a:prstGeom prst="parallelogram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Parallelogram 16">
            <a:extLst>
              <a:ext uri="{FF2B5EF4-FFF2-40B4-BE49-F238E27FC236}">
                <a16:creationId xmlns:a16="http://schemas.microsoft.com/office/drawing/2014/main" id="{E327B23B-1834-470F-B326-0768DED3A2DC}"/>
              </a:ext>
            </a:extLst>
          </p:cNvPr>
          <p:cNvSpPr/>
          <p:nvPr/>
        </p:nvSpPr>
        <p:spPr>
          <a:xfrm>
            <a:off x="5237285" y="1838103"/>
            <a:ext cx="1717430" cy="669734"/>
          </a:xfrm>
          <a:prstGeom prst="parallelogram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EA62778-3B70-4C5A-AC4D-BA3889134DB5}"/>
              </a:ext>
            </a:extLst>
          </p:cNvPr>
          <p:cNvCxnSpPr>
            <a:cxnSpLocks/>
          </p:cNvCxnSpPr>
          <p:nvPr/>
        </p:nvCxnSpPr>
        <p:spPr>
          <a:xfrm>
            <a:off x="6096000" y="1724803"/>
            <a:ext cx="0" cy="334867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62689E1-E026-495F-B6A3-B2489DC65E06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6071330" y="3485720"/>
            <a:ext cx="0" cy="695885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6E05A35-F472-4469-91E5-7656A504E2B5}"/>
              </a:ext>
            </a:extLst>
          </p:cNvPr>
          <p:cNvCxnSpPr>
            <a:cxnSpLocks/>
            <a:stCxn id="17" idx="4"/>
          </p:cNvCxnSpPr>
          <p:nvPr/>
        </p:nvCxnSpPr>
        <p:spPr>
          <a:xfrm>
            <a:off x="6096000" y="2507837"/>
            <a:ext cx="0" cy="610906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6B5D7154-FE7C-4995-841C-D7ECC8838B36}"/>
              </a:ext>
            </a:extLst>
          </p:cNvPr>
          <p:cNvCxnSpPr>
            <a:cxnSpLocks/>
          </p:cNvCxnSpPr>
          <p:nvPr/>
        </p:nvCxnSpPr>
        <p:spPr>
          <a:xfrm>
            <a:off x="3747961" y="1698973"/>
            <a:ext cx="236009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5A285E2-3294-4368-B2A3-9B64D14B1EDA}"/>
              </a:ext>
            </a:extLst>
          </p:cNvPr>
          <p:cNvCxnSpPr>
            <a:cxnSpLocks/>
          </p:cNvCxnSpPr>
          <p:nvPr/>
        </p:nvCxnSpPr>
        <p:spPr>
          <a:xfrm>
            <a:off x="4113516" y="2628478"/>
            <a:ext cx="1994535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FCC7257D-70AF-47AA-B55B-50919AA030E1}"/>
              </a:ext>
            </a:extLst>
          </p:cNvPr>
          <p:cNvCxnSpPr>
            <a:cxnSpLocks/>
          </p:cNvCxnSpPr>
          <p:nvPr/>
        </p:nvCxnSpPr>
        <p:spPr>
          <a:xfrm>
            <a:off x="4620491" y="3623528"/>
            <a:ext cx="1450839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E04919AD-AAC3-4F87-AF39-EC8470804EF5}"/>
              </a:ext>
            </a:extLst>
          </p:cNvPr>
          <p:cNvSpPr txBox="1"/>
          <p:nvPr/>
        </p:nvSpPr>
        <p:spPr>
          <a:xfrm>
            <a:off x="7909698" y="1896795"/>
            <a:ext cx="1217006" cy="461665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/>
              <a:t>Predict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9AE0687B-47DC-47BD-8997-E42D83BCFBB1}"/>
              </a:ext>
            </a:extLst>
          </p:cNvPr>
          <p:cNvCxnSpPr>
            <a:cxnSpLocks/>
            <a:stCxn id="71" idx="3"/>
            <a:endCxn id="58" idx="1"/>
          </p:cNvCxnSpPr>
          <p:nvPr/>
        </p:nvCxnSpPr>
        <p:spPr>
          <a:xfrm>
            <a:off x="6607229" y="2118205"/>
            <a:ext cx="1302469" cy="9423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80E057A7-2736-46C2-A9E6-072A0109A865}"/>
              </a:ext>
            </a:extLst>
          </p:cNvPr>
          <p:cNvSpPr txBox="1"/>
          <p:nvPr/>
        </p:nvSpPr>
        <p:spPr>
          <a:xfrm>
            <a:off x="7914224" y="2786491"/>
            <a:ext cx="1217006" cy="461665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/>
              <a:t>Predict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FC6F175A-1964-4D23-BF71-AE4304E6A3EF}"/>
              </a:ext>
            </a:extLst>
          </p:cNvPr>
          <p:cNvCxnSpPr>
            <a:cxnSpLocks/>
            <a:stCxn id="72" idx="3"/>
            <a:endCxn id="65" idx="1"/>
          </p:cNvCxnSpPr>
          <p:nvPr/>
        </p:nvCxnSpPr>
        <p:spPr>
          <a:xfrm flipV="1">
            <a:off x="7046844" y="3017324"/>
            <a:ext cx="867380" cy="10343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18171E74-AAC1-4E4F-B94B-E16CA8D85B0A}"/>
              </a:ext>
            </a:extLst>
          </p:cNvPr>
          <p:cNvSpPr txBox="1"/>
          <p:nvPr/>
        </p:nvSpPr>
        <p:spPr>
          <a:xfrm>
            <a:off x="7909698" y="3998130"/>
            <a:ext cx="1217006" cy="461665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/>
              <a:t>Predict</a:t>
            </a: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957ECDC9-BB88-4C96-BFDA-A56E2391CE3C}"/>
              </a:ext>
            </a:extLst>
          </p:cNvPr>
          <p:cNvCxnSpPr>
            <a:cxnSpLocks/>
            <a:stCxn id="73" idx="3"/>
            <a:endCxn id="68" idx="1"/>
          </p:cNvCxnSpPr>
          <p:nvPr/>
        </p:nvCxnSpPr>
        <p:spPr>
          <a:xfrm flipV="1">
            <a:off x="6720363" y="4228963"/>
            <a:ext cx="1189335" cy="12953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ectangle 70">
            <a:extLst>
              <a:ext uri="{FF2B5EF4-FFF2-40B4-BE49-F238E27FC236}">
                <a16:creationId xmlns:a16="http://schemas.microsoft.com/office/drawing/2014/main" id="{13D228A7-C2C2-4C60-8401-9E8408ACE4DD}"/>
              </a:ext>
            </a:extLst>
          </p:cNvPr>
          <p:cNvSpPr/>
          <p:nvPr/>
        </p:nvSpPr>
        <p:spPr>
          <a:xfrm>
            <a:off x="6352891" y="1993855"/>
            <a:ext cx="254338" cy="2487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F5351051-3711-463D-ACD6-5AC901C5EC8E}"/>
              </a:ext>
            </a:extLst>
          </p:cNvPr>
          <p:cNvSpPr/>
          <p:nvPr/>
        </p:nvSpPr>
        <p:spPr>
          <a:xfrm>
            <a:off x="6651707" y="2849413"/>
            <a:ext cx="395137" cy="356508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0323663-11BD-4023-861D-F9DE15086B0F}"/>
              </a:ext>
            </a:extLst>
          </p:cNvPr>
          <p:cNvSpPr/>
          <p:nvPr/>
        </p:nvSpPr>
        <p:spPr>
          <a:xfrm>
            <a:off x="6247915" y="4011086"/>
            <a:ext cx="472448" cy="461659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EAAA74C1-776A-45EA-96BD-ED5D197206CE}"/>
              </a:ext>
            </a:extLst>
          </p:cNvPr>
          <p:cNvSpPr txBox="1">
            <a:spLocks/>
          </p:cNvSpPr>
          <p:nvPr/>
        </p:nvSpPr>
        <p:spPr>
          <a:xfrm>
            <a:off x="458605" y="325283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Neck: Working with multiple scales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D47C7DA-86E4-41D9-BB0A-49B9A2073641}"/>
              </a:ext>
            </a:extLst>
          </p:cNvPr>
          <p:cNvSpPr txBox="1"/>
          <p:nvPr/>
        </p:nvSpPr>
        <p:spPr>
          <a:xfrm rot="16200000">
            <a:off x="-211666" y="2084080"/>
            <a:ext cx="24690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Convolution/max-polling layers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EA1A916-380B-499A-9254-8F44A1B00F23}"/>
              </a:ext>
            </a:extLst>
          </p:cNvPr>
          <p:cNvSpPr txBox="1"/>
          <p:nvPr/>
        </p:nvSpPr>
        <p:spPr>
          <a:xfrm rot="16200000">
            <a:off x="191465" y="4553504"/>
            <a:ext cx="15724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Image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2DBE2A0-1E9D-416C-9A93-13E509CDC267}"/>
              </a:ext>
            </a:extLst>
          </p:cNvPr>
          <p:cNvSpPr txBox="1"/>
          <p:nvPr/>
        </p:nvSpPr>
        <p:spPr>
          <a:xfrm>
            <a:off x="5013382" y="4843044"/>
            <a:ext cx="24690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Convolution/up-sampling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164F339-5B6D-4ED3-8259-BD509E5DF718}"/>
              </a:ext>
            </a:extLst>
          </p:cNvPr>
          <p:cNvSpPr txBox="1"/>
          <p:nvPr/>
        </p:nvSpPr>
        <p:spPr>
          <a:xfrm rot="16200000">
            <a:off x="8677477" y="2711270"/>
            <a:ext cx="24690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Multi-scale bounding boxes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EF3AD52-D1C2-4F37-9E81-7052D7B39CF8}"/>
              </a:ext>
            </a:extLst>
          </p:cNvPr>
          <p:cNvSpPr txBox="1"/>
          <p:nvPr/>
        </p:nvSpPr>
        <p:spPr>
          <a:xfrm>
            <a:off x="354204" y="823179"/>
            <a:ext cx="116249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Convolutional neural network with multi-scale feature map (pyramid)</a:t>
            </a:r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8CE7A3B8-1048-1B75-56D9-8B884ECB6B85}"/>
              </a:ext>
            </a:extLst>
          </p:cNvPr>
          <p:cNvSpPr/>
          <p:nvPr/>
        </p:nvSpPr>
        <p:spPr>
          <a:xfrm rot="5400000">
            <a:off x="2818573" y="4418245"/>
            <a:ext cx="396853" cy="2631324"/>
          </a:xfrm>
          <a:prstGeom prst="righ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CBB31F-8E2B-F821-A1C9-4A7CC1A74D7C}"/>
              </a:ext>
            </a:extLst>
          </p:cNvPr>
          <p:cNvSpPr txBox="1"/>
          <p:nvPr/>
        </p:nvSpPr>
        <p:spPr>
          <a:xfrm>
            <a:off x="607367" y="5932334"/>
            <a:ext cx="42964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Backbone</a:t>
            </a:r>
            <a:r>
              <a:rPr lang="en-US" sz="2400" dirty="0"/>
              <a:t> Convolutional Layers</a:t>
            </a:r>
          </a:p>
          <a:p>
            <a:r>
              <a:rPr lang="en-US" sz="2400" dirty="0"/>
              <a:t>Creates </a:t>
            </a:r>
            <a:r>
              <a:rPr lang="en-US" sz="2400" b="1" dirty="0"/>
              <a:t>feature map</a:t>
            </a:r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CE4A3FC2-B993-8FAD-B0F5-205403437014}"/>
              </a:ext>
            </a:extLst>
          </p:cNvPr>
          <p:cNvSpPr/>
          <p:nvPr/>
        </p:nvSpPr>
        <p:spPr>
          <a:xfrm rot="5400000">
            <a:off x="5988857" y="4408817"/>
            <a:ext cx="396853" cy="2709060"/>
          </a:xfrm>
          <a:prstGeom prst="righ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6B6EEA-7125-F605-A52C-0335D57EBA90}"/>
              </a:ext>
            </a:extLst>
          </p:cNvPr>
          <p:cNvSpPr txBox="1"/>
          <p:nvPr/>
        </p:nvSpPr>
        <p:spPr>
          <a:xfrm>
            <a:off x="4709299" y="5932334"/>
            <a:ext cx="37958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Convolutional Layers of </a:t>
            </a:r>
            <a:r>
              <a:rPr lang="en-US" sz="2400" b="1" dirty="0"/>
              <a:t>neck</a:t>
            </a:r>
          </a:p>
          <a:p>
            <a:r>
              <a:rPr lang="en-US" sz="2400" b="1" dirty="0"/>
              <a:t>Multiple scales</a:t>
            </a:r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72E77077-9623-2F00-8244-A388CD18E85D}"/>
              </a:ext>
            </a:extLst>
          </p:cNvPr>
          <p:cNvSpPr/>
          <p:nvPr/>
        </p:nvSpPr>
        <p:spPr>
          <a:xfrm rot="5400000">
            <a:off x="8875296" y="3606588"/>
            <a:ext cx="396853" cy="2469065"/>
          </a:xfrm>
          <a:prstGeom prst="righ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87D1F4-8D59-7F4D-0DB8-2298E47D0AF4}"/>
              </a:ext>
            </a:extLst>
          </p:cNvPr>
          <p:cNvSpPr txBox="1"/>
          <p:nvPr/>
        </p:nvSpPr>
        <p:spPr>
          <a:xfrm>
            <a:off x="7909974" y="5039547"/>
            <a:ext cx="32333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Head</a:t>
            </a:r>
            <a:r>
              <a:rPr lang="en-US" sz="2400" dirty="0"/>
              <a:t> for </a:t>
            </a:r>
            <a:r>
              <a:rPr lang="en-US" sz="2400" b="1" dirty="0"/>
              <a:t>detection</a:t>
            </a:r>
            <a:r>
              <a:rPr lang="en-US" sz="2400" dirty="0"/>
              <a:t> and </a:t>
            </a:r>
            <a:r>
              <a:rPr lang="en-US" sz="2400" b="1" dirty="0"/>
              <a:t>identification</a:t>
            </a:r>
          </a:p>
        </p:txBody>
      </p:sp>
    </p:spTree>
    <p:extLst>
      <p:ext uri="{BB962C8B-B14F-4D97-AF65-F5344CB8AC3E}">
        <p14:creationId xmlns:p14="http://schemas.microsoft.com/office/powerpoint/2010/main" val="1886490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" grpId="0" animBg="1"/>
      <p:bldP spid="2" grpId="0" animBg="1"/>
      <p:bldP spid="15" grpId="0" animBg="1"/>
      <p:bldP spid="16" grpId="0" animBg="1"/>
      <p:bldP spid="17" grpId="0" animBg="1"/>
      <p:bldP spid="58" grpId="0" animBg="1"/>
      <p:bldP spid="65" grpId="0" animBg="1"/>
      <p:bldP spid="68" grpId="0" animBg="1"/>
      <p:bldP spid="71" grpId="0" animBg="1"/>
      <p:bldP spid="72" grpId="0" animBg="1"/>
      <p:bldP spid="73" grpId="0" animBg="1"/>
      <p:bldP spid="24" grpId="0"/>
      <p:bldP spid="39" grpId="0"/>
      <p:bldP spid="40" grpId="0"/>
      <p:bldP spid="41" grpId="0"/>
      <p:bldP spid="5" grpId="0" animBg="1"/>
      <p:bldP spid="6" grpId="0"/>
      <p:bldP spid="7" grpId="0" animBg="1"/>
      <p:bldP spid="8" grpId="0"/>
      <p:bldP spid="10" grpId="0" animBg="1"/>
      <p:bldP spid="13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D14021-558D-CFD1-A1D0-2DEF2DF2A7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00C2164B-DEED-7276-0FD3-74E6277FC461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Backbones: CNNs Create Feature Maps 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93DC70-D497-BB0D-F895-0AE504349173}"/>
              </a:ext>
            </a:extLst>
          </p:cNvPr>
          <p:cNvSpPr txBox="1"/>
          <p:nvPr/>
        </p:nvSpPr>
        <p:spPr>
          <a:xfrm>
            <a:off x="401778" y="951176"/>
            <a:ext cx="1105418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Efficient architectures for multi-scale object detection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Methods use residual connections to allow effective backpropagation of gradients in deep networks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YOLOv7 incorporates convolutional ELAN blocks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YOLOv12 incorporates R-ELAN blocks using attention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0DCC56F-9B9D-2350-EBCC-C1B997ABEE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5146" y="3371491"/>
            <a:ext cx="8761708" cy="302468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6F604B9-586B-ED4F-6CC1-B532E5E1EC6F}"/>
              </a:ext>
            </a:extLst>
          </p:cNvPr>
          <p:cNvSpPr txBox="1"/>
          <p:nvPr/>
        </p:nvSpPr>
        <p:spPr>
          <a:xfrm>
            <a:off x="2646316" y="6446747"/>
            <a:ext cx="8020176" cy="375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from </a:t>
            </a:r>
            <a:r>
              <a:rPr lang="en-US" dirty="0">
                <a:hlinkClick r:id="rId3"/>
              </a:rPr>
              <a:t>Tian, Ye and Dorman,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2984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56EDAEF4-6491-979D-2A1B-B38E7D3809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918B5-DCB6-4FC9-68CC-D2E9C4726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2454140"/>
          </a:xfrm>
        </p:spPr>
        <p:txBody>
          <a:bodyPr/>
          <a:lstStyle/>
          <a:p>
            <a:pPr algn="ctr"/>
            <a:r>
              <a:rPr lang="en-US" dirty="0"/>
              <a:t>Brief Tour of Object Detector Architectures and </a:t>
            </a:r>
            <a:r>
              <a:rPr lang="en-US" dirty="0" err="1"/>
              <a:t>Algorihms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752268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YOLOv4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7" y="951176"/>
            <a:ext cx="115252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YOLOv4 incorporates multiple improvements for better performance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0DAAE1-FDE5-BA1E-24FD-AF76FF3D5FE3}"/>
              </a:ext>
            </a:extLst>
          </p:cNvPr>
          <p:cNvSpPr txBox="1"/>
          <p:nvPr/>
        </p:nvSpPr>
        <p:spPr>
          <a:xfrm>
            <a:off x="6739353" y="6449039"/>
            <a:ext cx="3844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from </a:t>
            </a:r>
            <a:r>
              <a:rPr lang="en-US" sz="1800" dirty="0" err="1">
                <a:hlinkClick r:id="rId2"/>
              </a:rPr>
              <a:t>Bochkovskiy</a:t>
            </a:r>
            <a:r>
              <a:rPr lang="en-US" sz="1800" dirty="0">
                <a:hlinkClick r:id="rId2"/>
              </a:rPr>
              <a:t>, et. al</a:t>
            </a:r>
            <a:r>
              <a:rPr lang="en-US" sz="1800" dirty="0"/>
              <a:t>., 2020</a:t>
            </a:r>
            <a:r>
              <a:rPr lang="en-US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66244A9-2412-6CDA-7F7D-51E6485B33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7403" y="1575388"/>
            <a:ext cx="6586576" cy="469192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3405B2E-A078-FE1F-1D32-5B00B6579A4B}"/>
              </a:ext>
            </a:extLst>
          </p:cNvPr>
          <p:cNvSpPr txBox="1"/>
          <p:nvPr/>
        </p:nvSpPr>
        <p:spPr>
          <a:xfrm>
            <a:off x="398433" y="1935473"/>
            <a:ext cx="4946887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YOLOv4 introduced mosaic data augmentation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Mosaic created from patches of several images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Gives greater diversity of backgrounds and objects in augmented images </a:t>
            </a:r>
          </a:p>
        </p:txBody>
      </p:sp>
    </p:spTree>
    <p:extLst>
      <p:ext uri="{BB962C8B-B14F-4D97-AF65-F5344CB8AC3E}">
        <p14:creationId xmlns:p14="http://schemas.microsoft.com/office/powerpoint/2010/main" val="207382684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YOLOv4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7" y="951176"/>
            <a:ext cx="115252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YOLOv4 incorporates </a:t>
            </a:r>
            <a:r>
              <a:rPr lang="en-US" sz="3200" b="1" dirty="0"/>
              <a:t>freebies</a:t>
            </a:r>
            <a:r>
              <a:rPr lang="en-US" sz="3200" dirty="0"/>
              <a:t> and </a:t>
            </a:r>
            <a:r>
              <a:rPr lang="en-US" sz="3200" b="1" dirty="0"/>
              <a:t>specials</a:t>
            </a:r>
            <a:r>
              <a:rPr lang="en-US" sz="3200" dirty="0"/>
              <a:t> to improve performance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95065E-CA8A-195E-9B76-503A23C55528}"/>
              </a:ext>
            </a:extLst>
          </p:cNvPr>
          <p:cNvSpPr txBox="1"/>
          <p:nvPr/>
        </p:nvSpPr>
        <p:spPr>
          <a:xfrm>
            <a:off x="398434" y="1935473"/>
            <a:ext cx="388426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Freebies improve accuracy without a cost in speed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Specials are task-specific  optimizations that improve accuracy, with possible speed penalty 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Subsequent YOLO versions use the freebies and specials terminology 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7059F1C-F91C-AAA1-E8A3-ECF89A6FCB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9417" y="1575388"/>
            <a:ext cx="7754478" cy="417964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B3C032C-C353-E74B-6B4B-8B7D5E93E318}"/>
              </a:ext>
            </a:extLst>
          </p:cNvPr>
          <p:cNvSpPr txBox="1"/>
          <p:nvPr/>
        </p:nvSpPr>
        <p:spPr>
          <a:xfrm>
            <a:off x="4772967" y="6124470"/>
            <a:ext cx="73009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From YOLO Architecture review paper, </a:t>
            </a:r>
            <a:r>
              <a:rPr lang="en-US" sz="1800" dirty="0" err="1">
                <a:hlinkClick r:id="rId3"/>
              </a:rPr>
              <a:t>Terven</a:t>
            </a:r>
            <a:r>
              <a:rPr lang="en-US" sz="1800" dirty="0">
                <a:hlinkClick r:id="rId3"/>
              </a:rPr>
              <a:t> and Cordova-Esparza, 2024 </a:t>
            </a:r>
            <a:endParaRPr lang="en-US" sz="18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9485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DA6FFF-BD50-9F10-AB8F-B2A465BE79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80DDED-4F58-5D6F-82E1-7A95489114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2454140"/>
          </a:xfrm>
        </p:spPr>
        <p:txBody>
          <a:bodyPr/>
          <a:lstStyle/>
          <a:p>
            <a:pPr algn="ctr"/>
            <a:r>
              <a:rPr lang="en-US" dirty="0"/>
              <a:t>Elements of Object Detector</a:t>
            </a:r>
          </a:p>
        </p:txBody>
      </p:sp>
    </p:spTree>
    <p:extLst>
      <p:ext uri="{BB962C8B-B14F-4D97-AF65-F5344CB8AC3E}">
        <p14:creationId xmlns:p14="http://schemas.microsoft.com/office/powerpoint/2010/main" val="266032642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YOLOv4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7" y="951176"/>
            <a:ext cx="115252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YOLOv4 incorporates multiple improvements for better performance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0DAAE1-FDE5-BA1E-24FD-AF76FF3D5FE3}"/>
              </a:ext>
            </a:extLst>
          </p:cNvPr>
          <p:cNvSpPr txBox="1"/>
          <p:nvPr/>
        </p:nvSpPr>
        <p:spPr>
          <a:xfrm>
            <a:off x="4116332" y="6417688"/>
            <a:ext cx="3844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from </a:t>
            </a:r>
            <a:r>
              <a:rPr lang="en-US" sz="1800" dirty="0" err="1">
                <a:hlinkClick r:id="rId2"/>
              </a:rPr>
              <a:t>Bochkovskiy</a:t>
            </a:r>
            <a:r>
              <a:rPr lang="en-US" sz="1800" dirty="0">
                <a:hlinkClick r:id="rId2"/>
              </a:rPr>
              <a:t>, et. al</a:t>
            </a:r>
            <a:r>
              <a:rPr lang="en-US" sz="1800" dirty="0"/>
              <a:t>., 2020</a:t>
            </a:r>
            <a:r>
              <a:rPr lang="en-US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CE4F89C-0716-EDA1-9A40-7B1A676308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1812" y="1623593"/>
            <a:ext cx="7093121" cy="413040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D95065E-CA8A-195E-9B76-503A23C55528}"/>
              </a:ext>
            </a:extLst>
          </p:cNvPr>
          <p:cNvSpPr txBox="1"/>
          <p:nvPr/>
        </p:nvSpPr>
        <p:spPr>
          <a:xfrm>
            <a:off x="398434" y="1935473"/>
            <a:ext cx="470130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S = Sensitivity for bounding box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M = Mosaic augmentation 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IT = Multiple anchors for single ground truth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GA = Genetic algorithm for network model selection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OA = Optimized anchors for 512 x 512 image  </a:t>
            </a:r>
          </a:p>
        </p:txBody>
      </p:sp>
    </p:spTree>
    <p:extLst>
      <p:ext uri="{BB962C8B-B14F-4D97-AF65-F5344CB8AC3E}">
        <p14:creationId xmlns:p14="http://schemas.microsoft.com/office/powerpoint/2010/main" val="139811909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YOLOv4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7" y="951176"/>
            <a:ext cx="115252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YOLOv4 incorporates multiple improvements for better performance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70E4DD-9F8F-7922-C6D1-D4B79BE9AA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4038" y="1575388"/>
            <a:ext cx="5980161" cy="457264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60DAAE1-FDE5-BA1E-24FD-AF76FF3D5FE3}"/>
              </a:ext>
            </a:extLst>
          </p:cNvPr>
          <p:cNvSpPr txBox="1"/>
          <p:nvPr/>
        </p:nvSpPr>
        <p:spPr>
          <a:xfrm>
            <a:off x="4116332" y="6417688"/>
            <a:ext cx="3844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from </a:t>
            </a:r>
            <a:r>
              <a:rPr lang="en-US" sz="1800" dirty="0" err="1">
                <a:hlinkClick r:id="rId3"/>
              </a:rPr>
              <a:t>Bochkovskiy</a:t>
            </a:r>
            <a:r>
              <a:rPr lang="en-US" sz="1800" dirty="0">
                <a:hlinkClick r:id="rId3"/>
              </a:rPr>
              <a:t>, et. al</a:t>
            </a:r>
            <a:r>
              <a:rPr lang="en-US" sz="1800" dirty="0"/>
              <a:t>., 2020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448117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YOLO v7 object detectors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8A2184F-11AA-9742-E117-66995661E37F}"/>
              </a:ext>
            </a:extLst>
          </p:cNvPr>
          <p:cNvSpPr txBox="1"/>
          <p:nvPr/>
        </p:nvSpPr>
        <p:spPr>
          <a:xfrm>
            <a:off x="355283" y="947437"/>
            <a:ext cx="1105418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800" dirty="0">
                <a:hlinkClick r:id="rId3"/>
              </a:rPr>
              <a:t>YOLOv7, Wang, et.al., 2022</a:t>
            </a:r>
            <a:r>
              <a:rPr lang="en-US" sz="2800" dirty="0"/>
              <a:t>, introduced several important architecture improvements       </a:t>
            </a:r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E-ELAN block improves gradient propagation during training </a:t>
            </a:r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Improved multi-scale concatenation for improved multi-scale performance</a:t>
            </a:r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Auxiliary heads for improved coarse to fine scale object detection</a:t>
            </a:r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044671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YOLO v7 object detectors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8A2184F-11AA-9742-E117-66995661E37F}"/>
              </a:ext>
            </a:extLst>
          </p:cNvPr>
          <p:cNvSpPr txBox="1"/>
          <p:nvPr/>
        </p:nvSpPr>
        <p:spPr>
          <a:xfrm>
            <a:off x="355283" y="947437"/>
            <a:ext cx="11054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hlinkClick r:id="rId3"/>
              </a:rPr>
              <a:t>YOLOv7, Wang, et.al., 2022</a:t>
            </a:r>
            <a:r>
              <a:rPr lang="en-US" sz="2800" dirty="0"/>
              <a:t>, has a complex overall architecture          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359CA1-AD07-77BD-1BD5-93231231E6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075" y="1535048"/>
            <a:ext cx="8890230" cy="52556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D0439E7-8A39-456F-F95E-3A60F1CB644C}"/>
              </a:ext>
            </a:extLst>
          </p:cNvPr>
          <p:cNvSpPr txBox="1"/>
          <p:nvPr/>
        </p:nvSpPr>
        <p:spPr>
          <a:xfrm>
            <a:off x="9913034" y="2596023"/>
            <a:ext cx="227896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From YOLO Architecture review paper, </a:t>
            </a:r>
            <a:r>
              <a:rPr lang="en-US" sz="1800" dirty="0" err="1">
                <a:hlinkClick r:id="rId5"/>
              </a:rPr>
              <a:t>Terven</a:t>
            </a:r>
            <a:r>
              <a:rPr lang="en-US" sz="1800" dirty="0">
                <a:hlinkClick r:id="rId5"/>
              </a:rPr>
              <a:t> and Cordova-Esparza, 2024 </a:t>
            </a:r>
            <a:endParaRPr lang="en-US" sz="18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969107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85E6CD-F0F8-C221-764B-CE5C84D96D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2D503-6BC2-D77F-1C92-2095B30416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2454140"/>
          </a:xfrm>
        </p:spPr>
        <p:txBody>
          <a:bodyPr/>
          <a:lstStyle/>
          <a:p>
            <a:pPr algn="ctr"/>
            <a:r>
              <a:rPr lang="en-US" dirty="0"/>
              <a:t>Transformer Architectures for Object Detection</a:t>
            </a:r>
          </a:p>
        </p:txBody>
      </p:sp>
    </p:spTree>
    <p:extLst>
      <p:ext uri="{BB962C8B-B14F-4D97-AF65-F5344CB8AC3E}">
        <p14:creationId xmlns:p14="http://schemas.microsoft.com/office/powerpoint/2010/main" val="384947221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Transformer Architecture for Object Detection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1105418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hlinkClick r:id="rId2"/>
              </a:rPr>
              <a:t>Chen, et. al., 2022</a:t>
            </a:r>
            <a:r>
              <a:rPr lang="en-US" sz="3200" dirty="0"/>
              <a:t> proposed a simplified transformer architecture for dense CV tasks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DC4DAB-D0FD-4F2D-AF9E-B4CC5D348F14}"/>
              </a:ext>
            </a:extLst>
          </p:cNvPr>
          <p:cNvSpPr txBox="1"/>
          <p:nvPr/>
        </p:nvSpPr>
        <p:spPr>
          <a:xfrm>
            <a:off x="3081800" y="1960635"/>
            <a:ext cx="511922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Pure </a:t>
            </a:r>
            <a:r>
              <a:rPr lang="en-US" sz="2800" dirty="0" err="1"/>
              <a:t>ViT</a:t>
            </a:r>
            <a:r>
              <a:rPr lang="en-US" sz="2800" dirty="0"/>
              <a:t> transformer architecture to create feature map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8387E3-AAB6-D32A-3384-CA3103A949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083" y="2951307"/>
            <a:ext cx="10408484" cy="2756048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6884FE5-196C-3511-D69C-984FB438F027}"/>
              </a:ext>
            </a:extLst>
          </p:cNvPr>
          <p:cNvCxnSpPr/>
          <p:nvPr/>
        </p:nvCxnSpPr>
        <p:spPr>
          <a:xfrm>
            <a:off x="3541830" y="5707355"/>
            <a:ext cx="418534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A3B42D5-4C11-26C4-0CE4-9B92B44FA672}"/>
              </a:ext>
            </a:extLst>
          </p:cNvPr>
          <p:cNvSpPr txBox="1"/>
          <p:nvPr/>
        </p:nvSpPr>
        <p:spPr>
          <a:xfrm>
            <a:off x="1529089" y="5800603"/>
            <a:ext cx="82108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Constant window size (</a:t>
            </a:r>
            <a:r>
              <a:rPr lang="en-US" sz="2800" dirty="0" err="1"/>
              <a:t>UViT</a:t>
            </a:r>
            <a:r>
              <a:rPr lang="en-US" sz="2800" dirty="0"/>
              <a:t>) or increasing window size with depth (+) to achieve high density efficiently 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418B18-9E8E-67EA-FD71-FBC9C34B3F26}"/>
              </a:ext>
            </a:extLst>
          </p:cNvPr>
          <p:cNvSpPr txBox="1"/>
          <p:nvPr/>
        </p:nvSpPr>
        <p:spPr>
          <a:xfrm>
            <a:off x="9972675" y="1874089"/>
            <a:ext cx="208597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Task specific heads 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EAF4099-EE98-9740-2F0D-4D9C8CEFC465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10584426" y="2828196"/>
            <a:ext cx="431237" cy="27504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71FCA37-9265-99DB-DDCD-543237BB5D5E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5641412" y="2914742"/>
            <a:ext cx="50727" cy="65713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72737B7-9557-AAE0-4FAB-EBEA53FEF3A7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10829925" y="2828196"/>
            <a:ext cx="185738" cy="145233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356756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Transformer Architecture for Object Detection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110541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hlinkClick r:id="rId2"/>
              </a:rPr>
              <a:t>Chen, et. al., 2022</a:t>
            </a:r>
            <a:r>
              <a:rPr lang="en-US" sz="2800" dirty="0"/>
              <a:t> showed simple architecture is superior to more complex hand-engineered architectures 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7949CDE-7697-652A-EB6F-5799664EEC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0274" y="1990487"/>
            <a:ext cx="6527742" cy="471819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F4A6E7C-8C3C-34B8-2232-630189C436FC}"/>
              </a:ext>
            </a:extLst>
          </p:cNvPr>
          <p:cNvSpPr txBox="1"/>
          <p:nvPr/>
        </p:nvSpPr>
        <p:spPr>
          <a:xfrm>
            <a:off x="401778" y="3492565"/>
            <a:ext cx="47013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SD = Spatial down-sampling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MF = Multi-scale features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2x = Doubled channels</a:t>
            </a:r>
          </a:p>
        </p:txBody>
      </p:sp>
    </p:spTree>
    <p:extLst>
      <p:ext uri="{BB962C8B-B14F-4D97-AF65-F5344CB8AC3E}">
        <p14:creationId xmlns:p14="http://schemas.microsoft.com/office/powerpoint/2010/main" val="34116614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Transformer Architecture for Object Detection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110541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hlinkClick r:id="rId2"/>
              </a:rPr>
              <a:t>Chen, et. al., 2022</a:t>
            </a:r>
            <a:r>
              <a:rPr lang="en-US" sz="2800" dirty="0"/>
              <a:t> propose transformer architecture which may be a path for future dense CV tasks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05C16F-E993-2415-749F-A0B115AF0A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5834" y="1830407"/>
            <a:ext cx="7152431" cy="401032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7E2CB6B-2454-2FAF-58CD-E6D9F613F45E}"/>
              </a:ext>
            </a:extLst>
          </p:cNvPr>
          <p:cNvSpPr txBox="1"/>
          <p:nvPr/>
        </p:nvSpPr>
        <p:spPr>
          <a:xfrm>
            <a:off x="1548765" y="5906824"/>
            <a:ext cx="80238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How well does the pure transformer model work? </a:t>
            </a:r>
          </a:p>
        </p:txBody>
      </p:sp>
    </p:spTree>
    <p:extLst>
      <p:ext uri="{BB962C8B-B14F-4D97-AF65-F5344CB8AC3E}">
        <p14:creationId xmlns:p14="http://schemas.microsoft.com/office/powerpoint/2010/main" val="193449680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90025" y="1049383"/>
            <a:ext cx="11525250" cy="5591447"/>
          </a:xfrm>
        </p:spPr>
        <p:txBody>
          <a:bodyPr>
            <a:normAutofit/>
          </a:bodyPr>
          <a:lstStyle/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Elements of object detection algorithms</a:t>
            </a:r>
          </a:p>
          <a:p>
            <a:pPr>
              <a:spcBef>
                <a:spcPts val="400"/>
              </a:spcBef>
            </a:pPr>
            <a:r>
              <a:rPr lang="en-GB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Parameterization of bounding boxes, maintain stability </a:t>
            </a: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Multiple prior (anchor) bounding boxes</a:t>
            </a:r>
            <a:endParaRPr lang="en-GB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Evaluation of object detection algorithms, </a:t>
            </a:r>
            <a:r>
              <a:rPr lang="en-GB" dirty="0" err="1">
                <a:ea typeface="Segoe UI" panose="020B0502040204020203" pitchFamily="34" charset="0"/>
                <a:cs typeface="Segoe UI" panose="020B0502040204020203" pitchFamily="34" charset="0"/>
              </a:rPr>
              <a:t>mAP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</a:p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Anchorless object detection</a:t>
            </a:r>
          </a:p>
          <a:p>
            <a:pPr>
              <a:spcBef>
                <a:spcPts val="400"/>
              </a:spcBef>
            </a:pPr>
            <a:r>
              <a:rPr lang="en-GB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Solving the object detection problem, multi-task loss functions  </a:t>
            </a:r>
          </a:p>
          <a:p>
            <a:pPr>
              <a:spcBef>
                <a:spcPts val="400"/>
              </a:spcBef>
            </a:pPr>
            <a:r>
              <a:rPr lang="en-GB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Working with multiple scales</a:t>
            </a:r>
          </a:p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Single-shot algorithms for video</a:t>
            </a:r>
          </a:p>
          <a:p>
            <a:pPr>
              <a:spcBef>
                <a:spcPts val="400"/>
              </a:spcBef>
            </a:pPr>
            <a:r>
              <a:rPr lang="en-GB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Transformer architecture    </a:t>
            </a:r>
          </a:p>
          <a:p>
            <a:pPr marL="0" indent="0">
              <a:spcBef>
                <a:spcPts val="400"/>
              </a:spcBef>
              <a:buNone/>
            </a:pP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spcBef>
                <a:spcPts val="400"/>
              </a:spcBef>
            </a:pPr>
            <a:endParaRPr lang="en-GB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605" y="331471"/>
            <a:ext cx="11525250" cy="580268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Segoe"/>
              </a:rPr>
              <a:t>Summary  </a:t>
            </a:r>
          </a:p>
        </p:txBody>
      </p:sp>
    </p:spTree>
    <p:extLst>
      <p:ext uri="{BB962C8B-B14F-4D97-AF65-F5344CB8AC3E}">
        <p14:creationId xmlns:p14="http://schemas.microsoft.com/office/powerpoint/2010/main" val="274231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90025" y="1049383"/>
            <a:ext cx="11525250" cy="5591447"/>
          </a:xfrm>
        </p:spPr>
        <p:txBody>
          <a:bodyPr>
            <a:normAutofit lnSpcReduction="10000"/>
          </a:bodyPr>
          <a:lstStyle/>
          <a:p>
            <a:pPr marL="0" indent="0">
              <a:spcBef>
                <a:spcPts val="400"/>
              </a:spcBef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What approaches might be used to </a:t>
            </a:r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</a:rPr>
              <a:t>Localize and classify objects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in complex scenes? </a:t>
            </a:r>
          </a:p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Example: Classical approach</a:t>
            </a:r>
          </a:p>
          <a:p>
            <a:pPr lvl="1"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Compute features – e.g. HOGs</a:t>
            </a:r>
          </a:p>
          <a:p>
            <a:pPr lvl="1"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Search to localize objects </a:t>
            </a:r>
          </a:p>
          <a:p>
            <a:pPr lvl="1"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Classify objects detected </a:t>
            </a:r>
          </a:p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Example: Classical approach</a:t>
            </a:r>
          </a:p>
          <a:p>
            <a:pPr lvl="1"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Compute embedding – e.g. PCA</a:t>
            </a:r>
          </a:p>
          <a:p>
            <a:pPr lvl="1"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Perform similarity search on patches</a:t>
            </a:r>
          </a:p>
          <a:p>
            <a:pPr lvl="1"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e.g. the eigen-faces algorithm </a:t>
            </a:r>
          </a:p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Use deep neural networks  </a:t>
            </a:r>
          </a:p>
          <a:p>
            <a:pPr lvl="1">
              <a:spcBef>
                <a:spcPts val="400"/>
              </a:spcBef>
            </a:pPr>
            <a:r>
              <a:rPr lang="en-GB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Dramatic increase in accuracy </a:t>
            </a:r>
          </a:p>
          <a:p>
            <a:pPr lvl="1">
              <a:spcBef>
                <a:spcPts val="400"/>
              </a:spcBef>
            </a:pPr>
            <a:r>
              <a:rPr lang="en-GB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speed may be sacrificed</a:t>
            </a:r>
          </a:p>
          <a:p>
            <a:pPr lvl="1">
              <a:spcBef>
                <a:spcPts val="400"/>
              </a:spcBef>
            </a:pPr>
            <a:r>
              <a:rPr lang="en-GB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Create feature map with CNN or transformer layers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605" y="331471"/>
            <a:ext cx="11525250" cy="580268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Segoe"/>
              </a:rPr>
              <a:t>Overview of Object Detection</a:t>
            </a:r>
          </a:p>
        </p:txBody>
      </p:sp>
    </p:spTree>
    <p:extLst>
      <p:ext uri="{BB962C8B-B14F-4D97-AF65-F5344CB8AC3E}">
        <p14:creationId xmlns:p14="http://schemas.microsoft.com/office/powerpoint/2010/main" val="757633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11626</TotalTime>
  <Words>4423</Words>
  <Application>Microsoft Office PowerPoint</Application>
  <PresentationFormat>Widescreen</PresentationFormat>
  <Paragraphs>645</Paragraphs>
  <Slides>88</Slides>
  <Notes>34</Notes>
  <HiddenSlides>8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88</vt:i4>
      </vt:variant>
    </vt:vector>
  </HeadingPairs>
  <TitlesOfParts>
    <vt:vector size="98" baseType="lpstr">
      <vt:lpstr>Arial</vt:lpstr>
      <vt:lpstr>Calibri</vt:lpstr>
      <vt:lpstr>Calibri Light</vt:lpstr>
      <vt:lpstr>Cambria Math</vt:lpstr>
      <vt:lpstr>Courier New</vt:lpstr>
      <vt:lpstr>Inter</vt:lpstr>
      <vt:lpstr>Lucida Grande</vt:lpstr>
      <vt:lpstr>Segoe</vt:lpstr>
      <vt:lpstr>Segoe UI</vt:lpstr>
      <vt:lpstr>Office Theme</vt:lpstr>
      <vt:lpstr>CSCI E-25 Computer Vision</vt:lpstr>
      <vt:lpstr>Overview of Object Detection</vt:lpstr>
      <vt:lpstr>Overview of Object Detection</vt:lpstr>
      <vt:lpstr>Overview of Object Detection</vt:lpstr>
      <vt:lpstr>Overview of Object Detection</vt:lpstr>
      <vt:lpstr>Overview of Object Detection</vt:lpstr>
      <vt:lpstr>Lesson Overview</vt:lpstr>
      <vt:lpstr>Elements of Object Detector</vt:lpstr>
      <vt:lpstr>Overview of Object Detection</vt:lpstr>
      <vt:lpstr>PowerPoint Presentation</vt:lpstr>
      <vt:lpstr>PowerPoint Presentation</vt:lpstr>
      <vt:lpstr>PowerPoint Presentation</vt:lpstr>
      <vt:lpstr>Overview of Object Detection</vt:lpstr>
      <vt:lpstr>Overview of Object Detection</vt:lpstr>
      <vt:lpstr>Overview of Object Detection</vt:lpstr>
      <vt:lpstr>Overview of Object Detection</vt:lpstr>
      <vt:lpstr>Very Short  Bibliography for Object Detection Papers and Datasets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Bounding Boxes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Anchor and Anchorless Detectors</vt:lpstr>
      <vt:lpstr>PowerPoint Presentation</vt:lpstr>
      <vt:lpstr>PowerPoint Presentation</vt:lpstr>
      <vt:lpstr>PowerPoint Presentation</vt:lpstr>
      <vt:lpstr>PowerPoint Presentation</vt:lpstr>
      <vt:lpstr>Evaluation of Bounding Boxes</vt:lpstr>
      <vt:lpstr>PowerPoint Presentation</vt:lpstr>
      <vt:lpstr>PowerPoint Presentation</vt:lpstr>
      <vt:lpstr>PowerPoint Presentation</vt:lpstr>
      <vt:lpstr>Solving Object Detection Algorithms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Single Shot Detectors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Loss Functions for Object Detection</vt:lpstr>
      <vt:lpstr>PowerPoint Presentation</vt:lpstr>
      <vt:lpstr>PowerPoint Presentation</vt:lpstr>
      <vt:lpstr>PowerPoint Presentation</vt:lpstr>
      <vt:lpstr>Loss Functions for Object Detection</vt:lpstr>
      <vt:lpstr>Loss Function for Object Detection  </vt:lpstr>
      <vt:lpstr>Loss Function for Object Detection  </vt:lpstr>
      <vt:lpstr>Evaluation of Object Detection</vt:lpstr>
      <vt:lpstr>PowerPoint Presentation</vt:lpstr>
      <vt:lpstr>    Evaluation of object detection </vt:lpstr>
      <vt:lpstr>PowerPoint Presentation</vt:lpstr>
      <vt:lpstr>PowerPoint Presentation</vt:lpstr>
      <vt:lpstr>Architectures for Object Detection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Brief Tour of Object Detector Architectures and Algorihms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Transformer Architectures for Object Detection</vt:lpstr>
      <vt:lpstr>PowerPoint Presentation</vt:lpstr>
      <vt:lpstr>PowerPoint Presentation</vt:lpstr>
      <vt:lpstr>PowerPoint Presentation</vt:lpstr>
      <vt:lpstr>Summary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Stephe Elston</dc:creator>
  <cp:lastModifiedBy>Stephen Elston</cp:lastModifiedBy>
  <cp:revision>471</cp:revision>
  <cp:lastPrinted>2019-12-06T01:30:02Z</cp:lastPrinted>
  <dcterms:created xsi:type="dcterms:W3CDTF">2019-11-27T16:52:28Z</dcterms:created>
  <dcterms:modified xsi:type="dcterms:W3CDTF">2025-03-13T02:54:54Z</dcterms:modified>
</cp:coreProperties>
</file>